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35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14" d="100"/>
          <a:sy n="114" d="100"/>
        </p:scale>
        <p:origin x="510" y="114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presProps" Target="presProps.xml" /><Relationship Id="rId41" Type="http://schemas.openxmlformats.org/officeDocument/2006/relationships/tableStyles" Target="tableStyles.xml" /><Relationship Id="rId4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1DC33F-A45D-4124-AD14-A116D9E89BFC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FEC991-4405-4C0D-8DD1-FEDB5425458B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22D745-674F-4F08-8957-A523D4081B5C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AF8EFF5-DEDC-46E6-B324-AEA3E4E06020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684E4EA-8B3A-4624-B44B-EEA037934A5A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05561A-0777-41E1-A3FD-4DE06874BE91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8FC083-9DD4-4973-895F-F3F327FADCA1}" type="datetime1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2971DC6-3164-4012-B7E9-985B4B748A02}" type="datetime1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845451-BE1F-424B-B135-074FE2F2E749}" type="datetime1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75F9D0-5E71-4A0E-BB9A-37BF761DE3C4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4C52E8-74F7-464D-B22B-C2ADBC99AD06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6D758-690E-4155-996E-A3FFD93CF8AB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1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slide" Target="slide22.xml"/><Relationship Id="rId12" Type="http://schemas.openxmlformats.org/officeDocument/2006/relationships/slide" Target="slide27.xml"/><Relationship Id="rId13" Type="http://schemas.openxmlformats.org/officeDocument/2006/relationships/slide" Target="slide29.xml"/><Relationship Id="rId14" Type="http://schemas.openxmlformats.org/officeDocument/2006/relationships/slide" Target="slide30.xml"/><Relationship Id="rId15" Type="http://schemas.openxmlformats.org/officeDocument/2006/relationships/slide" Target="slide33.xml"/><Relationship Id="rId16" Type="http://schemas.openxmlformats.org/officeDocument/2006/relationships/slide" Target="slide35.xml"/><Relationship Id="rId17" Type="http://schemas.openxmlformats.org/officeDocument/2006/relationships/slide" Target="slide36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402359" y="1008225"/>
            <a:ext cx="9129713" cy="242077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 b="1">
                <a:latin typeface="Arial"/>
                <a:cs typeface="Arial"/>
              </a:rPr>
              <a:t>Работа и синхронизация  программ для собственников вагонов, грузоотправителей и экспедиторских организаций</a:t>
            </a:r>
            <a:endParaRPr lang="ru-RU" sz="4800">
              <a:latin typeface="Arial"/>
              <a:cs typeface="Arial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2492693" y="5686425"/>
            <a:ext cx="6534151" cy="358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ea typeface="+mj-ea"/>
                <a:cs typeface="Arial"/>
              </a:rPr>
              <a:t>Июль 2025 г.</a:t>
            </a:r>
            <a:endParaRPr/>
          </a:p>
        </p:txBody>
      </p:sp>
      <p:sp>
        <p:nvSpPr>
          <p:cNvPr id="11" name="Заголовок 1"/>
          <p:cNvSpPr txBox="1"/>
          <p:nvPr/>
        </p:nvSpPr>
        <p:spPr bwMode="auto">
          <a:xfrm>
            <a:off x="1402359" y="2793111"/>
            <a:ext cx="9387279" cy="8026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defRPr/>
            </a:pPr>
            <a:endParaRPr lang="ru-RU" sz="160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6367549"/>
            <a:ext cx="12192001" cy="4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1" cy="4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/>
          <p:nvPr/>
        </p:nvSpPr>
        <p:spPr bwMode="auto">
          <a:xfrm>
            <a:off x="1531143" y="4063298"/>
            <a:ext cx="9129713" cy="6972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>
                <a:latin typeface="Arial"/>
                <a:cs typeface="Arial"/>
              </a:rPr>
              <a:t>Комплексная работа программ: Модуль Слежения 2.1, Блок Ремонты вагонов, Модуль Интеграции 1С с ЭТРАН, Модуль Статистики отгрузок по РЖД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06779" y="251443"/>
            <a:ext cx="10707449" cy="402889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Рабочий стол программы. Отбор: Вагоны в НРП по данным из ЭТРАН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06779" y="5795181"/>
            <a:ext cx="111784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Начальная страница: Таблица Дислокация. Отбор по НРП, справки ЭТРАН</a:t>
            </a:r>
            <a:endParaRPr lang="ru-RU" sz="140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598" y="6502966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Интеграции 1С с ЭТРАН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14" name="Объект 1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506779" y="654332"/>
            <a:ext cx="11433931" cy="5034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9938" y="9860"/>
            <a:ext cx="10791309" cy="51088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Расчет простоя вагона реализован в Программе Интеграции 1С с ЭТРАН</a:t>
            </a:r>
            <a:endParaRPr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679938" y="5728421"/>
            <a:ext cx="10460308" cy="389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Сверхнормативный простой вагонов по данным дислокации из ЭТРАН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3825029" y="6473592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Интеграции 1С с ЭТРАН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7" name="Объект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9938" y="520742"/>
            <a:ext cx="10927169" cy="5207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402359" y="490451"/>
            <a:ext cx="9129713" cy="5881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>
                <a:latin typeface="Arial"/>
                <a:cs typeface="Arial"/>
              </a:rPr>
              <a:t>Программа: Модуль Слежения 2.1</a:t>
            </a:r>
            <a:endParaRPr lang="ru-RU" sz="3600">
              <a:latin typeface="Arial"/>
              <a:cs typeface="Arial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2467526" y="6098796"/>
            <a:ext cx="6534151" cy="268753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ea typeface="Arial"/>
                <a:cs typeface="Arial"/>
              </a:rPr>
              <a:t>Июль 2025 г.</a:t>
            </a:r>
            <a:endParaRPr/>
          </a:p>
        </p:txBody>
      </p:sp>
      <p:sp>
        <p:nvSpPr>
          <p:cNvPr id="11" name="Заголовок 1"/>
          <p:cNvSpPr txBox="1"/>
          <p:nvPr/>
        </p:nvSpPr>
        <p:spPr bwMode="auto">
          <a:xfrm>
            <a:off x="629175" y="1078572"/>
            <a:ext cx="11367082" cy="4936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Функционал программы: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ru-RU" sz="14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Отображение онлайн дислокации вагонов в единой таблице с настраиваемым интерфейсом, обновлением каждый час и с возможностью выгрузки дислокации в </a:t>
            </a:r>
            <a:r>
              <a:rPr lang="en-US" sz="1400">
                <a:latin typeface="Arial"/>
                <a:cs typeface="Arial"/>
              </a:rPr>
              <a:t>XLS</a:t>
            </a:r>
            <a:r>
              <a:rPr lang="ru-RU" sz="1400">
                <a:latin typeface="Arial"/>
                <a:cs typeface="Arial"/>
              </a:rPr>
              <a:t>-файл,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Постановка/снятие на слежение, в том числе с функцией автоматического снятия после прибытия вагона/контейнера на станцию назначения, возможность подключения постановки/снятия вагонов/контейнеров по условию,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Формирование отчета «Подход вагонов» с разбивкой по собственникам/арендаторам, оставшемуся расстоянию до станции прибытия, с привязкой по Клиентам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Привязка каждого вагона или группы к «своему» Клиенту,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Автоматическая по расписанию и ручная рассылка дислокации вагонов на почту «своему» Клиенту,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Почтовый сервер с возможностью настойки для обратной связи своего почтового ящика,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Запрос получения Справок, Срочных запросов по РЖД и СНГ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Работа с вагонами: привязка примечаний, клиентов, создание условий снятия и документов для группы вагонов, фильтр лишних или недостающих на слежении вагонов/контейнеров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Контроль вагонов с оповещением по простою на станции отправления/назначения более 3 суток, в пути следования более 2 суток, по попаданию в НРП (нерабочий парк), </a:t>
            </a:r>
            <a:endParaRPr/>
          </a:p>
          <a:p>
            <a:pPr>
              <a:defRPr/>
            </a:pPr>
            <a:r>
              <a:rPr lang="ru-RU" sz="1400">
                <a:latin typeface="Arial"/>
                <a:cs typeface="Arial"/>
              </a:rPr>
              <a:t>(*) - функционал описан с учетом использования информации о дислокации из наших источников. В случае использования сторонних источников, некоторые возможности могут быть недоступны или ограничены в виду отсутствия данных</a:t>
            </a:r>
            <a:endParaRPr/>
          </a:p>
          <a:p>
            <a:pPr>
              <a:defRPr/>
            </a:pPr>
            <a:endParaRPr lang="ru-RU" sz="1400">
              <a:latin typeface="Arial"/>
              <a:cs typeface="Arial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6367549"/>
            <a:ext cx="12192001" cy="4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1" cy="4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92013"/>
            <a:ext cx="10515600" cy="6537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>
                <a:latin typeface="Arial"/>
                <a:cs typeface="Arial"/>
              </a:rPr>
              <a:t>Главная страница: Таблица Дислокация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845790"/>
            <a:ext cx="10515600" cy="5622121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1400">
                <a:latin typeface="Arial"/>
                <a:cs typeface="Arial"/>
              </a:rPr>
              <a:t>Основная рабочая форма состоящая из нескольких блоков:</a:t>
            </a:r>
            <a:endParaRPr/>
          </a:p>
          <a:p>
            <a:pPr>
              <a:defRPr/>
            </a:pPr>
            <a:r>
              <a:rPr lang="ru-RU" sz="1400">
                <a:latin typeface="Arial"/>
                <a:cs typeface="Arial"/>
              </a:rPr>
              <a:t>Список вагонов на слежении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400">
                <a:latin typeface="Arial"/>
                <a:cs typeface="Arial"/>
              </a:rPr>
              <a:t>Содержит список вагонов находящихся на оперативном слежении:</a:t>
            </a:r>
            <a:br>
              <a:rPr lang="en-US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Информация о вагоне и его дислокации отображена в 43 ячейках таблицы, в т.ч. текущая дислокация, маршрут, груз, даты отправления и расчетного прибытия, простой в пути, отправитель, получатель, собственник и другое, </a:t>
            </a:r>
            <a:br>
              <a:rPr lang="en-US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К каждому вагону/контейнеру </a:t>
            </a:r>
            <a:r>
              <a:rPr lang="en-US" sz="1400">
                <a:latin typeface="Arial"/>
                <a:cs typeface="Arial"/>
              </a:rPr>
              <a:t>(</a:t>
            </a:r>
            <a:r>
              <a:rPr lang="ru-RU" sz="1400">
                <a:latin typeface="Arial"/>
                <a:cs typeface="Arial"/>
              </a:rPr>
              <a:t>или группе) возможно применить Примечание или Клиента  (в т.ч. Для рассылки персональной дислокации Клиенту), 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По всем колонкам есть возможность поиска, отбора и сортировки,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Возможность создания групп вагонов позволяет контролировать и выгружать дислокацию по интересующим вас направлениям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Цвет шрифта или заливки ячеек означает что вагон прибыл, отправляется, находится в ремонте (зеленый, синий, красный цвет шрифта), либо у вагона подходит или начался срок планового ремонта (желтая или красная заливка), к типу слежения (сутки круговой) применено особое Условие снятия (оранжевая)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400">
                <a:latin typeface="Arial"/>
                <a:cs typeface="Arial"/>
              </a:rPr>
              <a:t>Информация о вагоне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400">
                <a:latin typeface="Arial"/>
                <a:cs typeface="Arial"/>
              </a:rPr>
              <a:t>Содержит ячейки для индивидуальной привязки вагона к Клиенту, Примечания – для записи пометок к вагону, вывод краткой справки о характеристике вагона, состояние и детализация о неисправности вагона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400">
                <a:latin typeface="Arial"/>
                <a:cs typeface="Arial"/>
              </a:rPr>
              <a:t>Информация о перевозке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400">
                <a:latin typeface="Arial"/>
                <a:cs typeface="Arial"/>
              </a:rPr>
              <a:t>Имеет 3 кнопки: «Маршрут на карте» - отображает маршрут вагона на Яндекс-картах, «История» - история дислокации вагона с обновлением каждый час  и  «Рейс» - история рейсов вагона за 180 суток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1400">
                <a:latin typeface="Arial"/>
                <a:cs typeface="Arial"/>
              </a:rPr>
              <a:t>Флаги состояния – для контроля состояния вагонов по простою и выходу в Нерабочий парк (НРП)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400">
                <a:latin typeface="Arial"/>
                <a:cs typeface="Arial"/>
              </a:rPr>
              <a:t>Над таблицей Дислокация кнопки функций: Обновить дислокацию, Поставить либо Снять вагон/контейнер на слежение, Выгрузить в </a:t>
            </a:r>
            <a:r>
              <a:rPr lang="en-US" sz="1400">
                <a:latin typeface="Arial"/>
                <a:cs typeface="Arial"/>
              </a:rPr>
              <a:t>EXCEL, </a:t>
            </a:r>
            <a:r>
              <a:rPr lang="ru-RU" sz="1400">
                <a:latin typeface="Arial"/>
                <a:cs typeface="Arial"/>
              </a:rPr>
              <a:t>Расширенная работа с вагонами, Прибывшие вагоны – контроль снятых со слежения вагонов/контейнеров за прошлый период</a:t>
            </a:r>
            <a:endParaRPr/>
          </a:p>
          <a:p>
            <a:pPr marL="0" indent="0">
              <a:buNone/>
              <a:defRPr/>
            </a:pPr>
            <a:endParaRPr lang="ru-RU" sz="1600">
              <a:latin typeface="Arial"/>
              <a:cs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06779" y="112558"/>
            <a:ext cx="11411683" cy="541774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Начальная страница: Таблица Дислокация. 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В МС 2.1 имеется возможность делать отбор по любой ячейке, части строки, сформировать интересующий маршрут, настроить отбор по заданным параметрам (например, показать все вагоны, отправленные после выгрузки ранее вчерашнего дня)</a:t>
            </a:r>
            <a:endParaRPr/>
          </a:p>
        </p:txBody>
      </p:sp>
      <p:pic>
        <p:nvPicPr>
          <p:cNvPr id="9" name="Объект 8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506781" y="654332"/>
            <a:ext cx="10331795" cy="52181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587229" y="5942657"/>
            <a:ext cx="102513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Таблица Дислокация. Данные дислокации. Дислокация по данным из ЭТРАН объединена с данными из ИВЦ, а также дислокацией предоставляемой Администрациями стран СНГ и Балтии</a:t>
            </a:r>
            <a:endParaRPr/>
          </a:p>
          <a:p>
            <a:pPr>
              <a:defRPr/>
            </a:pPr>
            <a:endParaRPr lang="ru-RU" sz="140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598" y="6502966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26287"/>
            <a:ext cx="2743200" cy="365125"/>
          </a:xfrm>
        </p:spPr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52551" y="0"/>
            <a:ext cx="10801249" cy="527634"/>
          </a:xfrm>
        </p:spPr>
        <p:txBody>
          <a:bodyPr>
            <a:normAutofit/>
          </a:bodyPr>
          <a:lstStyle/>
          <a:p>
            <a:pPr marL="571500" indent="-57150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Начальная страница. Главная рабочая таблица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5754849"/>
            <a:ext cx="10515600" cy="6015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Имеется возможность </a:t>
            </a:r>
            <a:r>
              <a:rPr lang="ru-RU" sz="1400">
                <a:latin typeface="Arial"/>
                <a:cs typeface="Arial"/>
              </a:rPr>
              <a:t>подгрузки</a:t>
            </a:r>
            <a:r>
              <a:rPr lang="ru-RU" sz="1400">
                <a:latin typeface="Arial"/>
                <a:cs typeface="Arial"/>
              </a:rPr>
              <a:t> в Дислокацию отчетов из разных источников: </a:t>
            </a:r>
            <a:r>
              <a:rPr lang="ru-RU" sz="1400">
                <a:latin typeface="Arial"/>
                <a:cs typeface="Arial"/>
              </a:rPr>
              <a:t>ЭТРАНа</a:t>
            </a:r>
            <a:r>
              <a:rPr lang="ru-RU" sz="1400">
                <a:latin typeface="Arial"/>
                <a:cs typeface="Arial"/>
              </a:rPr>
              <a:t>, </a:t>
            </a:r>
            <a:r>
              <a:rPr lang="en-US" sz="1400">
                <a:latin typeface="Arial"/>
                <a:cs typeface="Arial"/>
              </a:rPr>
              <a:t>XLS-</a:t>
            </a:r>
            <a:r>
              <a:rPr lang="ru-RU" sz="1400">
                <a:latin typeface="Arial"/>
                <a:cs typeface="Arial"/>
              </a:rPr>
              <a:t>файлов, по АСУ-АСУ от других поставщиков дислокации  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2.1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2550" y="527634"/>
            <a:ext cx="11267255" cy="4996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936" y="268293"/>
            <a:ext cx="10515600" cy="412744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Движение вагона можно посмотреть на карте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96938" y="6164912"/>
            <a:ext cx="111981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Таблица Дислокация. Маршрут вагона на карте</a:t>
            </a:r>
            <a:endParaRPr lang="ru-RU" sz="140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598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6936" y="681037"/>
            <a:ext cx="10767646" cy="5483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91073" y="136526"/>
            <a:ext cx="2890358" cy="41314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Главное: Личный кабинет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598" y="6482591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532350" y="5866500"/>
            <a:ext cx="11009851" cy="672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В Личном кабинете можно проверить текущий баланс, выгрузить Приложение (на предыдущие сутки), настроить почтовый сервер, время и адреса рассылки отчетов.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4851" y="549667"/>
            <a:ext cx="6601460" cy="4802320"/>
          </a:xfrm>
          <a:prstGeom prst="rect">
            <a:avLst/>
          </a:prstGeom>
        </p:spPr>
      </p:pic>
      <p:pic>
        <p:nvPicPr>
          <p:cNvPr id="25" name="Объект 2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886311" y="1332599"/>
            <a:ext cx="5208584" cy="435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52610" y="198003"/>
            <a:ext cx="10370279" cy="569843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Постановка/снятие вагона/контейнера на слежение. Выбор Типа слежения «Сутки рейсовый» автоматически снимает контейнер со слежения на следующий день после прибытия на станцию назначения</a:t>
            </a:r>
            <a:endParaRPr/>
          </a:p>
        </p:txBody>
      </p:sp>
      <p:pic>
        <p:nvPicPr>
          <p:cNvPr id="9" name="Объект 8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852610" y="667709"/>
            <a:ext cx="10128004" cy="535938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86379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Программа Модуль Слежения 2.1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838200" y="6027089"/>
            <a:ext cx="10689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Постановку/снятие вагонов на слежение можно производить списком или по одному. Программа производит проверку вагона/контейнера на правильность номера и наличие повторов при постановке</a:t>
            </a:r>
            <a:endParaRPr lang="ru-RU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05212" y="620786"/>
            <a:ext cx="10948588" cy="556315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405212" y="6176964"/>
            <a:ext cx="10948588" cy="3651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Создание Клиента для настройки автоматической рассылки дислокации по расписанию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05212" y="114474"/>
            <a:ext cx="10903147" cy="506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Функция Администрирования позволяет создавать Клиента либо Группу, настроить автоматическую и ручную рассылку слежения «своим» клиентам для оповещения дислокации вагонов</a:t>
            </a:r>
            <a:endParaRPr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94768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3651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>
                <a:latin typeface="Arial"/>
                <a:cs typeface="Arial"/>
              </a:rPr>
              <a:t>Оглавление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graphicFrame>
        <p:nvGraphicFramePr>
          <p:cNvPr id="7" name="Таблица 7"/>
          <p:cNvGraphicFramePr>
            <a:graphicFrameLocks xmlns:a="http://schemas.openxmlformats.org/drawingml/2006/main" noGrp="1"/>
          </p:cNvGraphicFramePr>
          <p:nvPr/>
        </p:nvGraphicFramePr>
        <p:xfrm>
          <a:off x="836246" y="730252"/>
          <a:ext cx="10240108" cy="5482284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698939"/>
                <a:gridCol w="6131056"/>
                <a:gridCol w="3410113"/>
              </a:tblGrid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600" b="0">
                          <a:latin typeface="Arial"/>
                          <a:cs typeface="Arial"/>
                        </a:rPr>
                        <a:t>п/п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600" b="0">
                          <a:latin typeface="Arial"/>
                          <a:cs typeface="Arial"/>
                        </a:rPr>
                        <a:t>Наименование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600" b="0">
                          <a:latin typeface="Arial"/>
                          <a:cs typeface="Arial"/>
                        </a:rPr>
                        <a:t>Страница</a:t>
                      </a:r>
                      <a:endParaRPr/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1.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 b="1">
                          <a:latin typeface="Arial"/>
                          <a:cs typeface="Arial"/>
                        </a:rPr>
                        <a:t>Программа: Интеграция 1С с  ЭТРАН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2" action="ppaction://hlinksldjump" tooltip="ppaction://hlinksldjumpslide2"/>
                        </a:rPr>
                        <a:t>3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2.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Заявка ГУ-12. Контроль согласования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3" action="ppaction://hlinksldjump" tooltip="ppaction://hlinksldjumpslide3"/>
                        </a:rPr>
                        <a:t>4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3.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Железнодорожные накладные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4" action="ppaction://hlinksldjump" tooltip="ppaction://hlinksldjumpslide4"/>
                        </a:rPr>
                        <a:t>5 - 7 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4.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Акты оказанных услуг. Печатная форма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5" action="ppaction://hlinksldjump" tooltip="ppaction://hlinksldjumpslide7"/>
                        </a:rPr>
                        <a:t>8 - 9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5.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Дислокация из ЭТРАН. Простой вагонов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6" action="ppaction://hlinksldjump" tooltip="ppaction://hlinksldjumpslide9"/>
                        </a:rPr>
                        <a:t>10 - 11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6.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>
                          <a:latin typeface="Arial"/>
                          <a:cs typeface="Arial"/>
                        </a:rPr>
                        <a:t>Программа: Модуль Слежения 2.1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7" action="ppaction://hlinksldjump" tooltip="ppaction://hlinksldjumpslide11"/>
                        </a:rPr>
                        <a:t>12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7.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Начальная страница: Таблица Дислокация. Описание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8" action="ppaction://hlinksldjump" tooltip="ppaction://hlinksldjumpslide12"/>
                        </a:rPr>
                        <a:t>13 - 17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8.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Постановка/снятие со слежения. Создание Клиента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9" action="ppaction://hlinksldjump" tooltip="ppaction://hlinksldjumpslide17"/>
                        </a:rPr>
                        <a:t>18 - 19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9.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Расширенная работа с вагонами. Создание документа «Учет перевозок»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10" action="ppaction://hlinksldjump" tooltip="ppaction://hlinksldjumpslide19"/>
                        </a:rPr>
                        <a:t>20 - 21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10.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Отчеты: Утренняя сводка, Оборот вагонов, Подход вагонов и другие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11" action="ppaction://hlinksldjump" tooltip="ppaction://hlinksldjumpslide21"/>
                        </a:rPr>
                        <a:t>22 - 26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11.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Сверхнормативный простой вагонов и претензионная работа с простоем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12" action="ppaction://hlinksldjump" tooltip="ppaction://hlinksldjumpslide26"/>
                        </a:rPr>
                        <a:t>27 - 28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12.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 b="1">
                          <a:latin typeface="Arial"/>
                          <a:cs typeface="Arial"/>
                        </a:rPr>
                        <a:t>Модуль Статистика РЖД отгрузок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13" action="ppaction://hlinksldjump" tooltip="ppaction://hlinksldjumpslide28"/>
                        </a:rPr>
                        <a:t>29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13.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Отчет Статистика отгрузок по РЖД. Выгрузка в </a:t>
                      </a:r>
                      <a:r>
                        <a:rPr lang="en-US" sz="1200">
                          <a:latin typeface="Arial"/>
                          <a:cs typeface="Arial"/>
                        </a:rPr>
                        <a:t>EXCEL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14" action="ppaction://hlinksldjump" tooltip="ppaction://hlinksldjumpslide29"/>
                        </a:rPr>
                        <a:t>30 - 32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14.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Поиск погрузки или вагонов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15" action="ppaction://hlinksldjump" tooltip="ppaction://hlinksldjumpslide32"/>
                        </a:rPr>
                        <a:t>33 - 34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15.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Работа станции. Отбор по Грузополучателю/Грузоотправителю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16" action="ppaction://hlinksldjump" tooltip="ppaction://hlinksldjumpslide34"/>
                        </a:rPr>
                        <a:t>35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16.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200">
                          <a:latin typeface="Arial"/>
                          <a:cs typeface="Arial"/>
                        </a:rPr>
                        <a:t>- Справочники Статистики: Контрагенты по подродам, моделям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200" u="sng">
                          <a:latin typeface="Arial"/>
                          <a:cs typeface="Arial"/>
                          <a:hlinkClick r:id="rId17" action="ppaction://hlinksldjump" tooltip="ppaction://hlinksldjumpslide35"/>
                        </a:rPr>
                        <a:t>36 - 37</a:t>
                      </a: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02765">
                <a:tc>
                  <a:txBody>
                    <a:bodyPr/>
                    <a:p>
                      <a:pPr>
                        <a:defRPr/>
                      </a:pP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endParaRPr lang="ru-RU" sz="120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405212" y="6050869"/>
            <a:ext cx="10948588" cy="3651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Примечание 1 – текстовая строка, Примечание 2 – календарь, Примечание 3 – справочник из созданного списка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05213" y="114474"/>
            <a:ext cx="10591034" cy="506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Функция «Расширенная работа с вагонами» позволяет добавить клиента, группу, Примечания 1, 2, 3 для указанной группы вагонов. Через эту функцию можно создавать и корректировать документы, фиксировать отгруженные перевозки</a:t>
            </a:r>
            <a:endParaRPr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94768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5212" y="826591"/>
            <a:ext cx="11321864" cy="5018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77503" y="145850"/>
            <a:ext cx="11009851" cy="40224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Функция «Расширенная работа с вагонами». Документ «Учет перевозки». </a:t>
            </a:r>
            <a:endParaRPr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398584" y="5909322"/>
            <a:ext cx="10687574" cy="510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ru-RU" sz="1400">
              <a:latin typeface="Arial"/>
              <a:cs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3825029" y="6473592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2.1. www.vagony.su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92757" y="520782"/>
            <a:ext cx="8291817" cy="3434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7503" y="2846921"/>
            <a:ext cx="8667744" cy="3626671"/>
          </a:xfrm>
          <a:prstGeom prst="rect">
            <a:avLst/>
          </a:prstGeom>
        </p:spPr>
      </p:pic>
      <p:sp>
        <p:nvSpPr>
          <p:cNvPr id="10" name="Заголовок 1"/>
          <p:cNvSpPr txBox="1"/>
          <p:nvPr/>
        </p:nvSpPr>
        <p:spPr bwMode="auto">
          <a:xfrm>
            <a:off x="377503" y="704675"/>
            <a:ext cx="3015254" cy="2142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В Программе есть возможность создания на основе слежения Документа «Учет перевозки». Этот документ можно формировать при условии одного маршрута, Го и </a:t>
            </a:r>
            <a:r>
              <a:rPr lang="ru-RU" sz="1400">
                <a:latin typeface="Arial"/>
                <a:cs typeface="Arial"/>
              </a:rPr>
              <a:t>Гп</a:t>
            </a:r>
            <a:r>
              <a:rPr lang="ru-RU" sz="1400">
                <a:latin typeface="Arial"/>
                <a:cs typeface="Arial"/>
              </a:rPr>
              <a:t>, груза (ЕТСНГ), с объединением в документе, номеров накладных, номеров  вагонов, объема перевозки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442915" y="6356350"/>
            <a:ext cx="10515600" cy="27599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Сводный отчет. Утренняя сводка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42915" y="108139"/>
            <a:ext cx="11393548" cy="62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Для руководителя отдела важно контролировать моменты, связанные с текущим состоянием транспортного парка. Для этого предлагается Сводный отчет по вагонам и контейнерам для утренней сводки</a:t>
            </a:r>
            <a:endParaRPr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xfrm>
            <a:off x="3820486" y="6515537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9" name="Объект 8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562062" y="721642"/>
            <a:ext cx="7373224" cy="5386389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 bwMode="auto">
          <a:xfrm>
            <a:off x="8416954" y="721642"/>
            <a:ext cx="2743201" cy="3898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1400">
              <a:latin typeface="Arial"/>
              <a:cs typeface="Arial"/>
            </a:endParaRPr>
          </a:p>
        </p:txBody>
      </p:sp>
      <p:sp>
        <p:nvSpPr>
          <p:cNvPr id="12" name="Заголовок 1"/>
          <p:cNvSpPr txBox="1"/>
          <p:nvPr/>
        </p:nvSpPr>
        <p:spPr bwMode="auto">
          <a:xfrm>
            <a:off x="8054433" y="1098958"/>
            <a:ext cx="3056482" cy="21440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Сводный отчет. 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Имеется возможность настроить рассылку/оповещение прибывших вагонов/контейнеров на вашу почту.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85842" y="159858"/>
            <a:ext cx="10391686" cy="49055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Все рейсы вагона можно просмотреть в сводном отчете для всего парка «Оборот вагона», в котором отображено время простоя на станции назначения и время вагона в пути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85841" y="6258707"/>
            <a:ext cx="1063951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Отчет Оборот вагона (Работа вагона)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8" name="Объект 7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18169" y="687700"/>
            <a:ext cx="10772682" cy="515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1397" y="65434"/>
            <a:ext cx="10424694" cy="51088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При помощи отчета «Подход вагонов» под погрузку/выгрузку можно контролировать очередность погрузки или выгрузки вагонов с разбивкой по собственникам</a:t>
            </a:r>
            <a:endParaRPr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461396" y="6121383"/>
            <a:ext cx="10424694" cy="389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Отчет подход вагонов к станции с номерами вагонов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3825029" y="6473592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2.1. www.vagony.su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4066" y="655003"/>
            <a:ext cx="9292182" cy="5466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17652" y="262007"/>
            <a:ext cx="11081951" cy="6219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>
                <a:latin typeface="Arial"/>
                <a:cs typeface="Arial"/>
              </a:rPr>
              <a:t>Для рассылки отчетов «своим» клиентам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17652" y="883951"/>
            <a:ext cx="11127757" cy="5395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В конфигурации рассылка отчетов может производиться как в автоматическом, так и в ручном режиме. Всего порядка 30 готовых форм различных отчетов</a:t>
            </a:r>
            <a:endParaRPr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652" y="2551157"/>
            <a:ext cx="11556689" cy="2448682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838200" y="2172558"/>
            <a:ext cx="10607210" cy="1565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ru-RU" sz="1000">
                <a:latin typeface="Arial"/>
                <a:cs typeface="Arial"/>
              </a:rPr>
            </a:br>
            <a:endParaRPr lang="ru-RU" sz="1000" b="1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17652" y="5424538"/>
            <a:ext cx="11525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Отчет №01. Данные дислокации. Разбивка по рейсам.</a:t>
            </a:r>
            <a:endParaRPr lang="ru-RU" sz="140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17652" y="1505894"/>
            <a:ext cx="10764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Отчет №01. Разбивка по рейсам.</a:t>
            </a:r>
            <a:endParaRPr/>
          </a:p>
          <a:p>
            <a:pPr>
              <a:defRPr/>
            </a:pPr>
            <a:r>
              <a:rPr lang="ru-RU" sz="1400">
                <a:latin typeface="Arial"/>
                <a:cs typeface="Arial"/>
              </a:rPr>
              <a:t>В отчете можно просмотреть дату отправления вагона (контейнера), сколько дней до прибытия из расчетных осталось проехать, примерную дату прибытия, оставшееся до прибытия расстояние, простои в пути следования, дату следующего ремонта вагона</a:t>
            </a:r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237233" y="5648849"/>
            <a:ext cx="11706296" cy="3898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Отчет 13.2. Дислокация вагона с историей (30 суток).</a:t>
            </a:r>
            <a:endParaRPr lang="ru-RU" sz="1400"/>
          </a:p>
        </p:txBody>
      </p:sp>
      <p:pic>
        <p:nvPicPr>
          <p:cNvPr id="8" name="Объект 7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37232" y="1047977"/>
            <a:ext cx="11706297" cy="45769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237232" y="309313"/>
            <a:ext cx="113716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Для удобства анализа информации важно цветовое оформление</a:t>
            </a:r>
            <a:endParaRPr/>
          </a:p>
          <a:p>
            <a:pPr>
              <a:defRPr/>
            </a:pPr>
            <a:r>
              <a:rPr lang="en-US" sz="1400">
                <a:latin typeface="Arial"/>
                <a:cs typeface="Arial"/>
              </a:rPr>
              <a:t>XLS-</a:t>
            </a:r>
            <a:r>
              <a:rPr lang="ru-RU" sz="1400">
                <a:latin typeface="Arial"/>
                <a:cs typeface="Arial"/>
              </a:rPr>
              <a:t>отчет Дислокация вагонов/контейнеров с историей (30 суток) позволяет контролировать посуточное движение вагонов, видеть последовательную дислокацию вагона за 30 суток, не тратя время на поиск нужной информации в почтовом ящике</a:t>
            </a:r>
            <a:endParaRPr lang="ru-RU" sz="140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2980" y="6452519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1446" y="136525"/>
            <a:ext cx="10939802" cy="51088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Расчет времени простоя вагонов. Создание документа с выводом задолженности по каждому вагону.</a:t>
            </a:r>
            <a:endParaRPr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531446" y="5578719"/>
            <a:ext cx="10690606" cy="389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1400">
              <a:latin typeface="Arial"/>
              <a:cs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3825029" y="6473592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2.1. www.vagony.su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70891" y="588285"/>
            <a:ext cx="9317725" cy="4100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30803" y="1888379"/>
            <a:ext cx="9916140" cy="4585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43168" y="136525"/>
            <a:ext cx="10554893" cy="427648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Для сверки с </a:t>
            </a:r>
            <a:r>
              <a:rPr lang="en-US" sz="1400">
                <a:latin typeface="Arial"/>
                <a:cs typeface="Arial"/>
              </a:rPr>
              <a:t>XLS-</a:t>
            </a:r>
            <a:r>
              <a:rPr lang="ru-RU" sz="1400">
                <a:latin typeface="Arial"/>
                <a:cs typeface="Arial"/>
              </a:rPr>
              <a:t>отчетами по сверхнормативному простою, присланными вашими поставщиками вагонов, создана Конфигурация программы по выявлению и разбору разногласий с собственником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598" y="6482591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Слежения 2.1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543168" y="5655184"/>
            <a:ext cx="11009851" cy="567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1400">
                <a:latin typeface="Arial"/>
                <a:cs typeface="Arial"/>
              </a:rPr>
              <a:t>Цветовая форма отчета позволяет наглядно видеть различие в данных от собственника, разбирать и проверять каждый случай по отдельности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3168" y="706071"/>
            <a:ext cx="11105662" cy="494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5477" y="513045"/>
            <a:ext cx="11321827" cy="63581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latin typeface="Arial"/>
                <a:cs typeface="Arial"/>
              </a:rPr>
              <a:t>Модуль Статистика РЖД отгрузок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515280" y="1148863"/>
            <a:ext cx="11321827" cy="46647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1700">
                <a:latin typeface="Arial"/>
                <a:cs typeface="Arial"/>
              </a:rPr>
              <a:t>Функционал Модуля Статистики: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Просмотр отгрузок по интересующим направлениям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Поиск груза для погрузки под освободившийся вагон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Поиск грузоотправителей, отправляющих свои грузы в необходимом направлении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Поиск собственников, арендаторов и операторов в районе погрузки</a:t>
            </a:r>
            <a:r>
              <a:rPr lang="en-US" sz="1700">
                <a:latin typeface="Arial"/>
                <a:cs typeface="Arial"/>
              </a:rPr>
              <a:t> </a:t>
            </a:r>
            <a:endParaRPr lang="ru-RU" sz="1700">
              <a:latin typeface="Arial"/>
              <a:cs typeface="Arial"/>
            </a:endParaRPr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Поиск грузоотправителя или грузополучателя на станции для отправления или приема груза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Поиск вагонов по моделям/подродам, по собственникам/арендаторам/операторам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Справочник тарифов по произведенным перевозкам или по пробегу порожних вагонов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Справочник работы станции по приему и отправлению грузов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Справочник грузоотправителей с их объемами погрузок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Отправки на/со Станцию (Работа Станции), сводные отправки по Грузоотправителям/Грузополучателям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Просмотр работы вагона, суммирование пробега вагона за указанный период</a:t>
            </a:r>
            <a:r>
              <a:rPr lang="en-US" sz="1700">
                <a:latin typeface="Arial"/>
                <a:cs typeface="Arial"/>
              </a:rPr>
              <a:t> (*)</a:t>
            </a:r>
            <a:endParaRPr lang="ru-RU" sz="1700">
              <a:latin typeface="Arial"/>
              <a:cs typeface="Arial"/>
            </a:endParaRPr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Справочник с контактами собственников, арендаторов и операторов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1700">
                <a:latin typeface="Arial"/>
                <a:cs typeface="Arial"/>
              </a:rPr>
              <a:t>Справочник </a:t>
            </a:r>
            <a:r>
              <a:rPr lang="ru-RU" sz="1700">
                <a:latin typeface="Arial"/>
                <a:cs typeface="Arial"/>
              </a:rPr>
              <a:t>повагонный</a:t>
            </a:r>
            <a:r>
              <a:rPr lang="ru-RU" sz="1700">
                <a:latin typeface="Arial"/>
                <a:cs typeface="Arial"/>
              </a:rPr>
              <a:t>, по моделям, по подродам вагонов, находящихся в управлении у собственников/ арендаторов/ операторов</a:t>
            </a:r>
            <a:endParaRPr/>
          </a:p>
          <a:p>
            <a:pPr>
              <a:defRPr/>
            </a:pPr>
            <a:r>
              <a:rPr lang="ru-RU" sz="1700">
                <a:latin typeface="Arial"/>
                <a:cs typeface="Arial"/>
              </a:rPr>
              <a:t>Выгрузка сформированных отчетов в XLS</a:t>
            </a:r>
            <a:endParaRPr/>
          </a:p>
          <a:p>
            <a:pPr>
              <a:buNone/>
              <a:defRPr/>
            </a:pPr>
            <a:r>
              <a:rPr lang="en-US" sz="1000">
                <a:latin typeface="Arial"/>
                <a:cs typeface="Arial"/>
              </a:rPr>
              <a:t>(*) – </a:t>
            </a:r>
            <a:r>
              <a:rPr lang="ru-RU" sz="1000">
                <a:latin typeface="Arial"/>
                <a:cs typeface="Arial"/>
              </a:rPr>
              <a:t>функционал в разработке или на тестировании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Программа Модуль Слежения 2.0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6367549"/>
            <a:ext cx="12192001" cy="4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2" y="11394"/>
            <a:ext cx="12192001" cy="4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/>
          <p:nvPr/>
        </p:nvSpPr>
        <p:spPr bwMode="auto">
          <a:xfrm>
            <a:off x="2509471" y="5824770"/>
            <a:ext cx="6534151" cy="358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ea typeface="Arial"/>
                <a:cs typeface="Arial"/>
              </a:rPr>
              <a:t>Июль 2025 г</a:t>
            </a:r>
            <a:r>
              <a:rPr lang="ru-RU" sz="1400" b="1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  <a:endParaRPr lang="ru-RU" sz="1400" b="0" i="0" u="none" strike="noStrike" cap="none" spc="0">
              <a:ln>
                <a:noFill/>
              </a:ln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402359" y="490451"/>
            <a:ext cx="9129713" cy="5881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>
                <a:latin typeface="Arial"/>
                <a:cs typeface="Arial"/>
              </a:rPr>
              <a:t>Программа: Интеграция 1С с  ЭТРАН</a:t>
            </a:r>
            <a:endParaRPr lang="ru-RU" sz="3600">
              <a:latin typeface="Arial"/>
              <a:cs typeface="Arial"/>
            </a:endParaRPr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2467526" y="6098796"/>
            <a:ext cx="6534151" cy="268753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spc="0">
                <a:ln>
                  <a:noFill/>
                </a:ln>
                <a:solidFill>
                  <a:schemeClr val="tx1"/>
                </a:solidFill>
                <a:latin typeface="Arial"/>
                <a:ea typeface="Arial"/>
                <a:cs typeface="Arial"/>
              </a:rPr>
              <a:t>Июль 2025 г.</a:t>
            </a:r>
            <a:endParaRPr/>
          </a:p>
        </p:txBody>
      </p:sp>
      <p:sp>
        <p:nvSpPr>
          <p:cNvPr id="11" name="Заголовок 1"/>
          <p:cNvSpPr txBox="1"/>
          <p:nvPr/>
        </p:nvSpPr>
        <p:spPr bwMode="auto">
          <a:xfrm>
            <a:off x="629175" y="1078572"/>
            <a:ext cx="11367082" cy="49363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Функционал программы:</a:t>
            </a:r>
            <a:endParaRPr/>
          </a:p>
          <a:p>
            <a:pPr>
              <a:defRPr/>
            </a:pPr>
            <a:endParaRPr lang="ru-RU" sz="14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Контроль согласования и исполнения заявок ГУ-12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Оформление, просмотр и печать ЖДН с отметками станции назначения(*)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Акты оказанных услуг, Форма печати акта в формате ОАО РЖД, сводная таблица по актам (пятидневки)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Контроль по выходу вагонов в НРП (нерабочий парк)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Контроль сверхнормативного простоя под выгрузкой, претензионная работа с поставщиками/собственниками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Накопительная ведомость: выгрузка, печатные формы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Ведомость подачи-уборки вагонов: загрузка из ЭТРАН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Запрос Справок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- Справка 21 «Натурный лист поезда»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- Справка 2651 «Технический паспорт вагона»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- Справка 2730 «Сведения по узлам и деталям»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- Справка 2731 «Сведения о комплектации вагона»</a:t>
            </a: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- Справка 3733 «Розыск детали-история»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Дислокация (текущая) вагонов по справкам из ЭТРАН, заполнение данных в общую таблицу «Дислокация»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Документ «Расчет суммы пени за просрочку доставки грузов» в соответствии с Нормативным Сроком Доставки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ru-RU" sz="1400">
              <a:latin typeface="Arial"/>
              <a:cs typeface="Arial"/>
            </a:endParaRPr>
          </a:p>
          <a:p>
            <a:pPr>
              <a:defRPr/>
            </a:pPr>
            <a:endParaRPr lang="ru-RU" sz="1400">
              <a:latin typeface="Arial"/>
              <a:cs typeface="Arial"/>
            </a:endParaRPr>
          </a:p>
          <a:p>
            <a:pPr>
              <a:defRPr/>
            </a:pPr>
            <a:endParaRPr lang="ru-RU" sz="1400">
              <a:latin typeface="Arial"/>
              <a:cs typeface="Arial"/>
            </a:endParaRPr>
          </a:p>
          <a:p>
            <a:pPr>
              <a:defRPr/>
            </a:pPr>
            <a:r>
              <a:rPr lang="ru-RU" sz="1400">
                <a:latin typeface="Arial"/>
                <a:cs typeface="Arial"/>
              </a:rPr>
              <a:t>(*) – требуется персональная настройка</a:t>
            </a:r>
            <a:endParaRPr/>
          </a:p>
          <a:p>
            <a:pPr>
              <a:defRPr/>
            </a:pPr>
            <a:endParaRPr lang="ru-RU" sz="1400">
              <a:latin typeface="Arial"/>
              <a:cs typeface="Arial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" y="6367549"/>
            <a:ext cx="12192001" cy="4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1" cy="49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4617" y="184927"/>
            <a:ext cx="10777406" cy="49894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Отчет Статистика отгрузок по РЖД можно сформировать по заданным параметрам и выгрузить к себе на рабочий стол для дальнейшей работы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554592"/>
            <a:ext cx="4114800" cy="303408"/>
          </a:xfrm>
        </p:spPr>
        <p:txBody>
          <a:bodyPr/>
          <a:lstStyle/>
          <a:p>
            <a:pPr>
              <a:defRPr/>
            </a:pPr>
            <a:r>
              <a:rPr lang="ru-RU"/>
              <a:t>Модуль Статистики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444617" y="5784376"/>
            <a:ext cx="10777406" cy="4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Заполнять необходимо только интересующие вас параметры, все ячейки заполнять не нужно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4617" y="684851"/>
            <a:ext cx="10680406" cy="5108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4617" y="177213"/>
            <a:ext cx="10777406" cy="49894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Сводный отчет Статистики РЖД отгрузок можно сформировать по заданным параметрам и выгрузить к себе на рабочий стол для дальнейшей работы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554592"/>
            <a:ext cx="4114800" cy="303408"/>
          </a:xfrm>
        </p:spPr>
        <p:txBody>
          <a:bodyPr/>
          <a:lstStyle/>
          <a:p>
            <a:pPr>
              <a:defRPr/>
            </a:pPr>
            <a:r>
              <a:rPr lang="ru-RU"/>
              <a:t>Модуль Статистики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444617" y="5949328"/>
            <a:ext cx="10777406" cy="4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Отчет позволит проанализировать отгрузки конкурентов по аналогичным направлениям, работу операторов и арендаторов вагонов</a:t>
            </a:r>
            <a:endParaRPr/>
          </a:p>
        </p:txBody>
      </p:sp>
      <p:pic>
        <p:nvPicPr>
          <p:cNvPr id="9" name="Объект 8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09425" y="754592"/>
            <a:ext cx="10973149" cy="5194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4617" y="177213"/>
            <a:ext cx="10777406" cy="49894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Сводный отчет Статистики отгрузок по дорогам можно сформировать по заданным параметрам и выгрузить к себе на рабочий стол для дальнейшей работы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554592"/>
            <a:ext cx="4114800" cy="303408"/>
          </a:xfrm>
        </p:spPr>
        <p:txBody>
          <a:bodyPr/>
          <a:lstStyle/>
          <a:p>
            <a:pPr>
              <a:defRPr/>
            </a:pPr>
            <a:r>
              <a:rPr lang="ru-RU"/>
              <a:t>Модуль Статистики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576394" y="6194467"/>
            <a:ext cx="10777406" cy="4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Заполнять необходимо только интересующие вас параметры, все ячейки заполнять не нужно.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1744" y="698665"/>
            <a:ext cx="11306042" cy="5377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60728" y="184715"/>
            <a:ext cx="10993072" cy="365125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Для поиска обратной загрузки можно воспользоваться отчетом Поиск груза или грузоотправителя: </a:t>
            </a:r>
            <a:endParaRPr/>
          </a:p>
        </p:txBody>
      </p:sp>
      <p:pic>
        <p:nvPicPr>
          <p:cNvPr id="7" name="Объект 6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60728" y="622919"/>
            <a:ext cx="10041549" cy="5285391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574884"/>
            <a:ext cx="4114800" cy="293180"/>
          </a:xfrm>
        </p:spPr>
        <p:txBody>
          <a:bodyPr/>
          <a:lstStyle/>
          <a:p>
            <a:pPr>
              <a:defRPr/>
            </a:pPr>
            <a:r>
              <a:rPr lang="ru-RU"/>
              <a:t>Модуль Статистики</a:t>
            </a:r>
            <a:r>
              <a:rPr lang="en-US"/>
              <a:t>. www.vagony.su</a:t>
            </a: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360728" y="5944282"/>
            <a:ext cx="10754685" cy="594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В сформированном отчете отображаются основные параметры перевозок: наименование и ОКПО грузоотправителя и грузополучателя, станции отправления и назначения, расстояние и тариф маршрута, наименование и код груза, а также даты отправок, собственники вагонов и плательщики перевозок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60728" y="184715"/>
            <a:ext cx="10993072" cy="365125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Для поиска вагона под погрузку можно воспользоваться отчетом Поиск вагонов: 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574884"/>
            <a:ext cx="4114800" cy="293180"/>
          </a:xfrm>
        </p:spPr>
        <p:txBody>
          <a:bodyPr/>
          <a:lstStyle/>
          <a:p>
            <a:pPr>
              <a:defRPr/>
            </a:pPr>
            <a:r>
              <a:rPr lang="ru-RU"/>
              <a:t>Модуль Статистики</a:t>
            </a:r>
            <a:r>
              <a:rPr lang="en-US"/>
              <a:t>. www.vagony.su</a:t>
            </a: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360728" y="5761720"/>
            <a:ext cx="10993072" cy="594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Для поиска вагона под погрузку в просматриваем радиусе (300км, например) все интересующие вагоны с грузом. После выгрузки вагон можно забрать под свой груз, если договориться с оператором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0728" y="549840"/>
            <a:ext cx="11494608" cy="5211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61364" y="76213"/>
            <a:ext cx="10515600" cy="425437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Отчет Грузоотправитель/Грузополучатель/Станция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841996" y="629174"/>
            <a:ext cx="3032487" cy="313302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1200">
                <a:latin typeface="Arial"/>
                <a:cs typeface="Arial"/>
              </a:rPr>
              <a:t>Отчет формируется по Работе Грузоотправителя, Грузополучателя, Станции.</a:t>
            </a:r>
            <a:br>
              <a:rPr lang="ru-RU" sz="1200">
                <a:latin typeface="Arial"/>
                <a:cs typeface="Arial"/>
              </a:rPr>
            </a:br>
            <a:r>
              <a:rPr lang="ru-RU" sz="1200">
                <a:latin typeface="Arial"/>
                <a:cs typeface="Arial"/>
              </a:rPr>
              <a:t>При выборе, например, определенного Грузополучателя отчет отображает все известные перевозки в адрес этого грузополучателя с разбивкой по маршрутам, группам грузов, в вагонах или контейнерах (общий объем за указанный период).</a:t>
            </a:r>
            <a:endParaRPr/>
          </a:p>
          <a:p>
            <a:pPr>
              <a:defRPr/>
            </a:pPr>
            <a:r>
              <a:rPr lang="ru-RU" sz="1200">
                <a:latin typeface="Arial"/>
                <a:cs typeface="Arial"/>
              </a:rPr>
              <a:t>Дважды кликнув на строку маршрута открывается детализация перевозок.</a:t>
            </a:r>
            <a:endParaRPr/>
          </a:p>
          <a:p>
            <a:pPr>
              <a:defRPr/>
            </a:pPr>
            <a:r>
              <a:rPr lang="ru-RU" sz="1200">
                <a:latin typeface="Arial"/>
                <a:cs typeface="Arial"/>
              </a:rPr>
              <a:t>Отбор можно произвести с указанием дороги отправления/назначения, группы грузов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Модуль Статистики. www.vagony.su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1364" y="501650"/>
            <a:ext cx="8187024" cy="41631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59235" y="3783436"/>
            <a:ext cx="8715248" cy="2105000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 bwMode="auto">
          <a:xfrm>
            <a:off x="838200" y="5909674"/>
            <a:ext cx="10515600" cy="425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Работа ГО/ГП/Станции с детализацией отправок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02640" y="0"/>
            <a:ext cx="10515600" cy="515719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Для поиска Контрагентов можно воспользоваться Справочником контрагентов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Статистики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711199" y="6256652"/>
            <a:ext cx="10974664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Справочники Собственники вагонов (Собственники, Арендаторы, Операторы) позволяют анализировать парк вагонов вашего поставщика</a:t>
            </a:r>
            <a:endParaRPr/>
          </a:p>
        </p:txBody>
      </p:sp>
      <p:pic>
        <p:nvPicPr>
          <p:cNvPr id="12" name="Объект 11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11199" y="515719"/>
            <a:ext cx="9775092" cy="28375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05708" y="3167181"/>
            <a:ext cx="10155235" cy="3038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02640" y="297409"/>
            <a:ext cx="10515600" cy="515719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Справочник Собственники вагонов (новый) поможет найти Собственника/Арендатора/Оператора по необходимой модели вагона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Статистики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824257" y="5608941"/>
            <a:ext cx="9872366" cy="76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Возможно просмотреть номера вагонов необходимой модели, посмотреть год постройки вагона, характеристики, рейс вагона, найти его местоположение 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4257" y="813129"/>
            <a:ext cx="7541546" cy="4795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08082" y="194902"/>
            <a:ext cx="10749790" cy="1518423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Заявка ГУ-12 из ЭТРАН</a:t>
            </a:r>
            <a:br>
              <a:rPr lang="ru-RU" sz="1400">
                <a:latin typeface="Arial"/>
                <a:cs typeface="Arial"/>
              </a:rPr>
            </a:br>
            <a:br>
              <a:rPr lang="ru-RU" sz="1400">
                <a:latin typeface="Arial"/>
                <a:cs typeface="Arial"/>
              </a:rPr>
            </a:br>
            <a:br>
              <a:rPr lang="ru-RU" sz="1400">
                <a:latin typeface="Arial"/>
                <a:cs typeface="Arial"/>
              </a:rPr>
            </a:br>
            <a:br>
              <a:rPr lang="ru-RU" sz="1400">
                <a:latin typeface="Arial"/>
                <a:cs typeface="Arial"/>
              </a:rPr>
            </a:br>
            <a:br>
              <a:rPr lang="ru-RU" sz="1400">
                <a:latin typeface="Arial"/>
                <a:cs typeface="Arial"/>
              </a:rPr>
            </a:br>
            <a:r>
              <a:rPr lang="ru-RU" sz="1400">
                <a:latin typeface="Arial"/>
                <a:cs typeface="Arial"/>
              </a:rPr>
              <a:t>                                                                                                             Форма Заявки ГУ-12 </a:t>
            </a:r>
            <a:endParaRPr/>
          </a:p>
        </p:txBody>
      </p:sp>
      <p:sp>
        <p:nvSpPr>
          <p:cNvPr id="6" name="Заголовок 1"/>
          <p:cNvSpPr txBox="1"/>
          <p:nvPr/>
        </p:nvSpPr>
        <p:spPr bwMode="auto">
          <a:xfrm>
            <a:off x="327172" y="6257210"/>
            <a:ext cx="11656076" cy="405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Сводная таблица с заявками, подача и контроль за согласованием ГУ-12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560191"/>
            <a:ext cx="4114800" cy="297809"/>
          </a:xfrm>
        </p:spPr>
        <p:txBody>
          <a:bodyPr/>
          <a:lstStyle/>
          <a:p>
            <a:pPr>
              <a:defRPr/>
            </a:pPr>
            <a:r>
              <a:rPr lang="ru-RU"/>
              <a:t>Модуль Интеграции 1С с ЭТРАН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10" name="Объект 9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03517" y="760215"/>
            <a:ext cx="5480947" cy="5232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46429" y="1771703"/>
            <a:ext cx="8336819" cy="4526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61927" y="159858"/>
            <a:ext cx="10515600" cy="49055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Железнодорожная накладная из ЭТРАН. Сводная таблица с перечнем ЖДН и контролем за состоянием отправки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361927" y="5842465"/>
            <a:ext cx="1051991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400">
                <a:latin typeface="Arial"/>
                <a:cs typeface="Arial"/>
              </a:rPr>
              <a:t>Сводная таблица по отправкам вагонов и состоянию перевозки</a:t>
            </a:r>
            <a:endParaRPr lang="ru-RU" sz="140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928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Интеграции 1С с ЭТРАН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9" name="Объект 8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61927" y="650410"/>
            <a:ext cx="11587750" cy="5198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46590" y="169377"/>
            <a:ext cx="10515600" cy="351307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Железнодорожная накладная из ЭТРАН. Формы передачи данных для ЖДН</a:t>
            </a:r>
            <a:endParaRPr/>
          </a:p>
        </p:txBody>
      </p:sp>
      <p:sp>
        <p:nvSpPr>
          <p:cNvPr id="5" name="Заголовок 1"/>
          <p:cNvSpPr txBox="1"/>
          <p:nvPr/>
        </p:nvSpPr>
        <p:spPr bwMode="auto">
          <a:xfrm>
            <a:off x="838200" y="2172558"/>
            <a:ext cx="10607210" cy="1565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ru-RU" sz="1000">
                <a:latin typeface="Arial"/>
                <a:cs typeface="Arial"/>
              </a:rPr>
            </a:br>
            <a:endParaRPr lang="ru-RU" sz="1000" b="1"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85053" y="5896228"/>
            <a:ext cx="11279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Главная страница и страница платежей по отправке. При получении данных для ЖДН имеется возможность выделить стоимость каждого вагона в отдельности, указанного в накладной </a:t>
            </a:r>
            <a:endParaRPr lang="ru-RU" sz="140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038598" y="642179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ru-RU"/>
              <a:t>Модуль Интеграции 1С с ЭТРАН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67946" y="520684"/>
            <a:ext cx="9596982" cy="43236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5053" y="1856870"/>
            <a:ext cx="8409478" cy="4009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67323" y="35085"/>
            <a:ext cx="10720428" cy="293209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1400">
                <a:latin typeface="Arial"/>
                <a:cs typeface="Arial"/>
              </a:rPr>
              <a:t>Печатные формы ЖДН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481445"/>
            <a:ext cx="4114800" cy="311470"/>
          </a:xfrm>
        </p:spPr>
        <p:txBody>
          <a:bodyPr/>
          <a:lstStyle/>
          <a:p>
            <a:pPr>
              <a:defRPr/>
            </a:pPr>
            <a:r>
              <a:rPr lang="ru-RU"/>
              <a:t>Модуль Интеграции 1С с ЭТРАН</a:t>
            </a:r>
            <a:r>
              <a:rPr lang="en-US"/>
              <a:t>. www.vagony.su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6294" y="334091"/>
            <a:ext cx="7425889" cy="5954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34317" y="877377"/>
            <a:ext cx="5268204" cy="4929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67502" y="1175827"/>
            <a:ext cx="5268204" cy="4145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67324" y="6256570"/>
            <a:ext cx="10449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>
                <a:latin typeface="Arial"/>
                <a:cs typeface="Arial"/>
              </a:rPr>
              <a:t>Через АСУ/АСУ с помощью Модуля Интеграции 1С с ЭТРАН можно настроить получение отметок/штемпелей в ЖДН</a:t>
            </a:r>
            <a:endParaRPr lang="ru-RU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442915" y="6215225"/>
            <a:ext cx="10515600" cy="27599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600">
                <a:latin typeface="Arial"/>
                <a:cs typeface="Arial"/>
              </a:rPr>
              <a:t>        Акты оказанных услуг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42915" y="108139"/>
            <a:ext cx="11393548" cy="646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Акты оказанных услуг. Сводная таблица, пятидневки</a:t>
            </a:r>
            <a:endParaRPr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xfrm>
            <a:off x="3820486" y="6491218"/>
            <a:ext cx="4114800" cy="267626"/>
          </a:xfrm>
        </p:spPr>
        <p:txBody>
          <a:bodyPr/>
          <a:lstStyle/>
          <a:p>
            <a:pPr>
              <a:defRPr/>
            </a:pPr>
            <a:r>
              <a:rPr lang="ru-RU"/>
              <a:t>Модуль Интеграции 1С с ЭТРАН. www.vagony.su</a:t>
            </a:r>
            <a:endParaRPr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9" name="Объект 8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25573" y="755009"/>
            <a:ext cx="11740853" cy="5192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3531237" y="6215225"/>
            <a:ext cx="7427278" cy="27599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600">
                <a:latin typeface="Arial"/>
                <a:cs typeface="Arial"/>
              </a:rPr>
              <a:t>Форма печати акта в формате ОАО РЖД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42915" y="108139"/>
            <a:ext cx="11393548" cy="49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/>
              <a:buChar char="•"/>
              <a:defRPr/>
            </a:pPr>
            <a:r>
              <a:rPr lang="ru-RU" sz="1600">
                <a:latin typeface="Arial"/>
                <a:cs typeface="Arial"/>
              </a:rPr>
              <a:t>Акты оказанных услуг. Детализация услуги с разбивкой по услугам и </a:t>
            </a:r>
            <a:r>
              <a:rPr lang="ru-RU" sz="1600">
                <a:latin typeface="Arial"/>
                <a:cs typeface="Arial"/>
              </a:rPr>
              <a:t>повагонным</a:t>
            </a:r>
            <a:r>
              <a:rPr lang="ru-RU" sz="1600">
                <a:latin typeface="Arial"/>
                <a:cs typeface="Arial"/>
              </a:rPr>
              <a:t> платежам</a:t>
            </a:r>
            <a:endParaRPr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>
          <a:xfrm>
            <a:off x="3820486" y="6515537"/>
            <a:ext cx="4114800" cy="275993"/>
          </a:xfrm>
        </p:spPr>
        <p:txBody>
          <a:bodyPr/>
          <a:lstStyle/>
          <a:p>
            <a:pPr>
              <a:defRPr/>
            </a:pPr>
            <a:r>
              <a:rPr lang="ru-RU"/>
              <a:t>Модуль Интеграции 1С с ЭТРАН. www.vagony.su</a:t>
            </a:r>
            <a:endParaRPr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D2B407-CD9A-4EB8-AB3E-49E1C1FB61A3}" type="slidenum">
              <a:rPr lang="ru-RU"/>
              <a:t/>
            </a:fld>
            <a:endParaRPr lang="ru-RU"/>
          </a:p>
        </p:txBody>
      </p:sp>
      <p:pic>
        <p:nvPicPr>
          <p:cNvPr id="10" name="Объект 9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49898" y="605120"/>
            <a:ext cx="10036621" cy="4659860"/>
          </a:xfrm>
          <a:prstGeom prst="rect">
            <a:avLst/>
          </a:prstGeom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31237" y="2744740"/>
            <a:ext cx="7740799" cy="33999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r7-office/2024.4.2.721</Application>
  <DocSecurity>0</DocSecurity>
  <PresentationFormat>Широкоэкранный</PresentationFormat>
  <Paragraphs>0</Paragraphs>
  <Slides>37</Slides>
  <Notes>37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SKA</dc:creator>
  <cp:keywords/>
  <dc:description/>
  <dc:identifier/>
  <dc:language/>
  <cp:lastModifiedBy>ЕвроСпектраТранс ЕвроСпектраТранс</cp:lastModifiedBy>
  <cp:revision>158</cp:revision>
  <dcterms:created xsi:type="dcterms:W3CDTF">2018-11-09T13:42:22Z</dcterms:created>
  <dcterms:modified xsi:type="dcterms:W3CDTF">2025-11-09T14:25:09Z</dcterms:modified>
  <cp:category/>
  <cp:contentStatus/>
  <cp:version/>
</cp:coreProperties>
</file>