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62" r:id="rId3"/>
    <p:sldId id="263" r:id="rId4"/>
    <p:sldId id="285" r:id="rId5"/>
    <p:sldId id="286" r:id="rId6"/>
    <p:sldId id="258" r:id="rId7"/>
    <p:sldId id="267" r:id="rId8"/>
    <p:sldId id="282" r:id="rId9"/>
    <p:sldId id="261" r:id="rId10"/>
    <p:sldId id="276" r:id="rId11"/>
    <p:sldId id="277" r:id="rId12"/>
    <p:sldId id="280" r:id="rId13"/>
    <p:sldId id="281" r:id="rId14"/>
    <p:sldId id="269" r:id="rId15"/>
    <p:sldId id="260" r:id="rId16"/>
    <p:sldId id="275" r:id="rId17"/>
    <p:sldId id="278" r:id="rId18"/>
    <p:sldId id="283" r:id="rId19"/>
    <p:sldId id="279" r:id="rId20"/>
    <p:sldId id="284" r:id="rId21"/>
    <p:sldId id="288" r:id="rId22"/>
    <p:sldId id="287" r:id="rId23"/>
    <p:sldId id="289" r:id="rId24"/>
    <p:sldId id="264" r:id="rId25"/>
    <p:sldId id="290" r:id="rId26"/>
    <p:sldId id="291" r:id="rId27"/>
    <p:sldId id="292" r:id="rId28"/>
    <p:sldId id="300" r:id="rId29"/>
    <p:sldId id="294" r:id="rId30"/>
    <p:sldId id="293" r:id="rId31"/>
    <p:sldId id="298" r:id="rId32"/>
    <p:sldId id="299" r:id="rId33"/>
    <p:sldId id="296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eg Kotoyants" initials="OK" lastIdx="1" clrIdx="0">
    <p:extLst>
      <p:ext uri="{19B8F6BF-5375-455C-9EA6-DF929625EA0E}">
        <p15:presenceInfo xmlns:p15="http://schemas.microsoft.com/office/powerpoint/2012/main" userId="75af9cf0541e5e0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083C1-5704-45F5-84B2-6FC7290A8C49}" type="datetimeFigureOut">
              <a:rPr lang="ru-RU" smtClean="0"/>
              <a:t>17.06.2020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80C64-FB9F-452B-A5B9-5BC7EC90E6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29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C33F-A45D-4124-AD14-A116D9E89BFC}" type="datetime1">
              <a:rPr lang="ru-RU" smtClean="0"/>
              <a:t>17.06.2020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Программа Модуль Слежения 2.0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407-CD9A-4EB8-AB3E-49E1C1FB61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737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C991-4405-4C0D-8DD1-FEDB5425458B}" type="datetime1">
              <a:rPr lang="ru-RU" smtClean="0"/>
              <a:t>17.06.2020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Программа Модуль Слежения 2.0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407-CD9A-4EB8-AB3E-49E1C1FB61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9748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D745-674F-4F08-8957-A523D4081B5C}" type="datetime1">
              <a:rPr lang="ru-RU" smtClean="0"/>
              <a:t>17.06.2020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Программа Модуль Слежения 2.0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407-CD9A-4EB8-AB3E-49E1C1FB61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128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8EFF5-DEDC-46E6-B324-AEA3E4E06020}" type="datetime1">
              <a:rPr lang="ru-RU" smtClean="0"/>
              <a:t>17.06.2020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Программа Модуль Слежения 2.0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407-CD9A-4EB8-AB3E-49E1C1FB61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27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4E4EA-8B3A-4624-B44B-EEA037934A5A}" type="datetime1">
              <a:rPr lang="ru-RU" smtClean="0"/>
              <a:t>17.06.2020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Программа Модуль Слежения 2.0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407-CD9A-4EB8-AB3E-49E1C1FB61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00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561A-0777-41E1-A3FD-4DE06874BE91}" type="datetime1">
              <a:rPr lang="ru-RU" smtClean="0"/>
              <a:t>17.06.2020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Программа Модуль Слежения 2.0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407-CD9A-4EB8-AB3E-49E1C1FB61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595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C083-9DD4-4973-895F-F3F327FADCA1}" type="datetime1">
              <a:rPr lang="ru-RU" smtClean="0"/>
              <a:t>17.06.2020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Программа Модуль Слежения 2.0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407-CD9A-4EB8-AB3E-49E1C1FB61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586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71DC6-3164-4012-B7E9-985B4B748A02}" type="datetime1">
              <a:rPr lang="ru-RU" smtClean="0"/>
              <a:t>17.06.2020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Программа Модуль Слежения 2.0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407-CD9A-4EB8-AB3E-49E1C1FB61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539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45451-BE1F-424B-B135-074FE2F2E749}" type="datetime1">
              <a:rPr lang="ru-RU" smtClean="0"/>
              <a:t>17.06.2020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Программа Модуль Слежения 2.0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407-CD9A-4EB8-AB3E-49E1C1FB61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611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5F9D0-5E71-4A0E-BB9A-37BF761DE3C4}" type="datetime1">
              <a:rPr lang="ru-RU" smtClean="0"/>
              <a:t>17.06.2020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Программа Модуль Слежения 2.0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407-CD9A-4EB8-AB3E-49E1C1FB61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431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C52E8-74F7-464D-B22B-C2ADBC99AD06}" type="datetime1">
              <a:rPr lang="ru-RU" smtClean="0"/>
              <a:t>17.06.2020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Программа Модуль Слежения 2.0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407-CD9A-4EB8-AB3E-49E1C1FB61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77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6D758-690E-4155-996E-A3FFD93CF8AB}" type="datetime1">
              <a:rPr lang="ru-RU" smtClean="0"/>
              <a:t>17.06.2020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Программа Модуль Слежения 2.0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2B407-CD9A-4EB8-AB3E-49E1C1FB61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89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2360" y="812840"/>
            <a:ext cx="9129713" cy="151447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Модуль Слежения 2.0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492693" y="5686425"/>
            <a:ext cx="6534151" cy="3587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Март 2020 г.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402359" y="2793111"/>
            <a:ext cx="9387279" cy="8026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Универсальная программа для автоматической обработки, </a:t>
            </a:r>
            <a:r>
              <a:rPr lang="ru-RU" sz="1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хранения,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рассылки</a:t>
            </a:r>
            <a:r>
              <a:rPr lang="ru-RU" sz="16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и анализа дислокации вагонов и контейнеров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 различных источников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железнодорожных транспортно-логистических, терминальных и других компаний.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BCB2CC16-31FB-4D29-B471-17481BAA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367549"/>
            <a:ext cx="12192001" cy="49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FD8A4959-4E3C-47FD-A279-5FB3CA467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1" cy="49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B5CDACC-023A-4442-94F4-78B6D6A2552E}"/>
              </a:ext>
            </a:extLst>
          </p:cNvPr>
          <p:cNvSpPr/>
          <p:nvPr/>
        </p:nvSpPr>
        <p:spPr>
          <a:xfrm>
            <a:off x="662730" y="3968255"/>
            <a:ext cx="111657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Модуль Слежения 2.0 – самостоятельная конфигурация на платформе «1С:Предприятие 8.3», доступ к которой осуществляется через облачный сервер.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Программа позволяет не только отображать онлайн дислокацию, но и анализирует оперативные данные слежения, и подсказывает способы решения задач.</a:t>
            </a:r>
          </a:p>
        </p:txBody>
      </p:sp>
    </p:spTree>
    <p:extLst>
      <p:ext uri="{BB962C8B-B14F-4D97-AF65-F5344CB8AC3E}">
        <p14:creationId xmlns:p14="http://schemas.microsoft.com/office/powerpoint/2010/main" val="2226239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A94DB-8E1A-4F81-8212-B6CA9FB37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713" y="167777"/>
            <a:ext cx="10908973" cy="37750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Рейсы вагона за 180 дней можно посмотреть, нажав на кнопку Рейсы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ED0052-ACFF-4D59-8F99-7ED6F5773F0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" b="588"/>
          <a:stretch>
            <a:fillRect/>
          </a:stretch>
        </p:blipFill>
        <p:spPr>
          <a:xfrm>
            <a:off x="480713" y="545281"/>
            <a:ext cx="10908973" cy="5721353"/>
          </a:xfr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8A378BE-129B-4689-B11A-0A492E5E9D54}"/>
              </a:ext>
            </a:extLst>
          </p:cNvPr>
          <p:cNvSpPr txBox="1">
            <a:spLocks/>
          </p:cNvSpPr>
          <p:nvPr/>
        </p:nvSpPr>
        <p:spPr>
          <a:xfrm>
            <a:off x="480713" y="6249710"/>
            <a:ext cx="10908973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Таблица Дислокация. Рейсы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0FC35D5-8D2A-48AB-8097-113DC993E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16082" y="6507660"/>
            <a:ext cx="4114800" cy="365125"/>
          </a:xfrm>
        </p:spPr>
        <p:txBody>
          <a:bodyPr/>
          <a:lstStyle/>
          <a:p>
            <a:r>
              <a:rPr lang="ru-RU" dirty="0"/>
              <a:t>Программа Модуль Слежения 2.0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558FDB-931B-4A82-9D0B-2E2F76A55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407-CD9A-4EB8-AB3E-49E1C1FB61A3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28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03EA1C-8C14-4172-8F14-0AFB2E017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28" y="159858"/>
            <a:ext cx="10515600" cy="49055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Также все рейсы можно просмотреть в сводном отчете для всего парка «Оборот вагона», в котором отображено время простоя на станции назначения и время вагона в пути.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53BCA68-4657-4FAC-8862-69D76636DF35}"/>
              </a:ext>
            </a:extLst>
          </p:cNvPr>
          <p:cNvSpPr txBox="1">
            <a:spLocks/>
          </p:cNvSpPr>
          <p:nvPr/>
        </p:nvSpPr>
        <p:spPr>
          <a:xfrm>
            <a:off x="485844" y="6230545"/>
            <a:ext cx="1063951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Отчет Оборот вагона (Работа вагона)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4FA84487-C219-4926-96E0-134B15321A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28" y="625937"/>
            <a:ext cx="10763434" cy="5673616"/>
          </a:xfr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AFFA7D2-1A3A-4FCB-8130-E151D92B5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ru-RU" dirty="0"/>
              <a:t>Программа Модуль Слежения 2.0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2B08D8-E49B-480C-93C3-4AE510D8C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407-CD9A-4EB8-AB3E-49E1C1FB61A3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0086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1384500-AEC9-4B92-ADE0-B10AD8B90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12" y="620786"/>
            <a:ext cx="10934862" cy="5556178"/>
          </a:xfr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4EBEE58-74A3-4D2E-B683-77F5CE93E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212" y="6176964"/>
            <a:ext cx="10948588" cy="365126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Создание Клиента для настройки автоматической рассылки дислокации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DB7B235-38ED-4656-B914-E41EE48BBEAA}"/>
              </a:ext>
            </a:extLst>
          </p:cNvPr>
          <p:cNvSpPr txBox="1">
            <a:spLocks/>
          </p:cNvSpPr>
          <p:nvPr/>
        </p:nvSpPr>
        <p:spPr>
          <a:xfrm>
            <a:off x="405212" y="114474"/>
            <a:ext cx="10903147" cy="506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Функция Администрирования позволяет создавать Клиента либо Группу, настроить автоматическую и ручную рассылку слежения «своим» клиентам для оповещения дислокации вагонов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60A8D3D-B64E-4676-B008-1BF98D58D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4768"/>
            <a:ext cx="4114800" cy="365125"/>
          </a:xfrm>
        </p:spPr>
        <p:txBody>
          <a:bodyPr/>
          <a:lstStyle/>
          <a:p>
            <a:r>
              <a:rPr lang="ru-RU" dirty="0"/>
              <a:t>Программа Модуль Слежения 2.0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232C0E9-DD76-456A-B619-27669FF36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407-CD9A-4EB8-AB3E-49E1C1FB61A3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295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77CF8C-D2DE-4208-BA97-32FCB5124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082" y="13056"/>
            <a:ext cx="10749790" cy="38479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Просмотреть и выбрать Отчет из предлагаемого списка для отправки клиенту можно на закладке Отчеты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E99CD94-1BFC-4168-94F0-E58D720D2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2" y="397846"/>
            <a:ext cx="11656077" cy="5877119"/>
          </a:xfr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7BCE768-E3BF-4297-BC1F-5C6E1E51CC63}"/>
              </a:ext>
            </a:extLst>
          </p:cNvPr>
          <p:cNvSpPr txBox="1">
            <a:spLocks/>
          </p:cNvSpPr>
          <p:nvPr/>
        </p:nvSpPr>
        <p:spPr>
          <a:xfrm>
            <a:off x="327172" y="6257210"/>
            <a:ext cx="11656076" cy="405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Отчет №01 Разбивка по направлениям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FCD9D9A-0ABA-48B2-845E-F14535806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ru-RU" dirty="0"/>
              <a:t>Программа Модуль Слежения 2.0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0675B5-7514-4D9F-BD14-E0BCA916B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407-CD9A-4EB8-AB3E-49E1C1FB61A3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214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1943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Рассылка отчетов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9810" y="859238"/>
            <a:ext cx="10515600" cy="621943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конфигурации рассылка отчетов может производиться как в автоматическом, так и в ручном режиме. Всего порядка 20 форм различных отчетов. Некоторые из них приведены ниже. 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55" y="2956569"/>
            <a:ext cx="11556689" cy="2722778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38200" y="2172558"/>
            <a:ext cx="10607210" cy="1565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1000" dirty="0">
                <a:latin typeface="Arial" pitchFamily="34" charset="0"/>
                <a:cs typeface="Arial" pitchFamily="34" charset="0"/>
              </a:rPr>
            </a:b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9A2668E-EA6E-4960-B2DF-ABE8AAA9E475}"/>
              </a:ext>
            </a:extLst>
          </p:cNvPr>
          <p:cNvSpPr/>
          <p:nvPr/>
        </p:nvSpPr>
        <p:spPr>
          <a:xfrm>
            <a:off x="317654" y="5998762"/>
            <a:ext cx="115566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Отчет №01. Данные дислокации. Разбивка по рейсам.</a:t>
            </a:r>
            <a:endParaRPr lang="ru-RU" sz="16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8D433AE-AE77-42E6-B65F-1144495B4622}"/>
              </a:ext>
            </a:extLst>
          </p:cNvPr>
          <p:cNvSpPr/>
          <p:nvPr/>
        </p:nvSpPr>
        <p:spPr>
          <a:xfrm>
            <a:off x="746590" y="1547239"/>
            <a:ext cx="10335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Отчет №01. Разбивка по рейсам.</a:t>
            </a:r>
            <a:endParaRPr lang="ru-RU" sz="1600" dirty="0"/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отчете можно просмотреть дату отправления вагона (контейнера), сколько дней до прибытия из расчетных осталось проехать, примерную дату прибытия, оставшееся до прибытия расстояние, все простои в пути следования, дату следующего ремонта вагона. 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2057536B-7F73-4D95-8748-7FA857236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Программа Модуль Слежения 2.0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B256D1D-D0F8-48C2-8786-738172D1D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407-CD9A-4EB8-AB3E-49E1C1FB61A3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44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4FDC307-43FA-413E-BCDA-47C00AA9C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32" y="6158803"/>
            <a:ext cx="11706296" cy="389884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Отчет 13.2. Дислокация вагона с историей (30 суток).</a:t>
            </a:r>
            <a:endParaRPr lang="ru-RU" sz="1600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03618A27-FD82-458B-9E73-2F19EDA04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232" y="1392001"/>
            <a:ext cx="11706297" cy="457697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B4B0626-32A4-4C2D-AC41-8C052D0A1849}"/>
              </a:ext>
            </a:extLst>
          </p:cNvPr>
          <p:cNvSpPr/>
          <p:nvPr/>
        </p:nvSpPr>
        <p:spPr>
          <a:xfrm>
            <a:off x="237232" y="309313"/>
            <a:ext cx="113716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удобства анализа информации важно цветовое оформление.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XLS-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отчет Дислокация вагонов/контейнеров с историей (30 суток) позволяет контролировать очередность прибытия вагонов. Смотреть последнюю дислокацию вагона за 30 суток, не тратя время на поиск нужной информации в почтовом ящике. </a:t>
            </a:r>
            <a:endParaRPr lang="ru-RU" sz="16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F958C4-EA63-429F-A620-F596F3B6A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Программа Модуль Слежения 2.0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5B386F-6983-4DBC-AFF8-F84A2245A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407-CD9A-4EB8-AB3E-49E1C1FB61A3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5589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361" y="437756"/>
            <a:ext cx="10727724" cy="97645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Ведомость Справка о ремонтах необходима для контроля попадания вагона в НРП и за ремонтом вагонов. Заменяет Справку о ремонтах №2653.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Отчет формируется по дате причисления вагона в НРП (нерабочий парк), при этом программа группирует предыдущие неисправности вагона за последние 90 суток.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720E2D-7720-48FE-9323-FC3103105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320" y="5938487"/>
            <a:ext cx="10515600" cy="4817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Отчет 8.2. Справка о ремонтах</a:t>
            </a:r>
            <a:endParaRPr lang="ru-RU" sz="16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754D004-0A75-45AE-B6C8-2F08FEA65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98" y="1590174"/>
            <a:ext cx="11489603" cy="4231786"/>
          </a:xfrm>
          <a:prstGeom prst="rect">
            <a:avLst/>
          </a:prstGeo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6F2F050-3C41-43AC-ADC8-D41D814D1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Программа Модуль Слежения 2.0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B45316-BF2F-4177-9C67-75471CB47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407-CD9A-4EB8-AB3E-49E1C1FB61A3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BA20744-8ECA-4E62-A433-DFA93FA189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5" y="651192"/>
            <a:ext cx="11393548" cy="5705869"/>
          </a:xfr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B81BAB6-20F6-4F29-BE3D-2222F38BC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5" y="6356350"/>
            <a:ext cx="10515600" cy="275993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Сводный отчет. Утренняя сводка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7B2B83B-A7EE-4A4D-AEA3-7E5EF0A1897B}"/>
              </a:ext>
            </a:extLst>
          </p:cNvPr>
          <p:cNvSpPr txBox="1">
            <a:spLocks/>
          </p:cNvSpPr>
          <p:nvPr/>
        </p:nvSpPr>
        <p:spPr>
          <a:xfrm>
            <a:off x="442915" y="108139"/>
            <a:ext cx="11393548" cy="646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руководителя отдела важно контролировать проблемные моменты, связанные с текущим состоянием транспортного парка. Для этого предлагается Сводный отчет по проблемным вагонам и контейнерам для утренней сводки.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B3C49158-48B6-46E4-BF24-FC9582FAF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20486" y="6515537"/>
            <a:ext cx="4114800" cy="365125"/>
          </a:xfrm>
        </p:spPr>
        <p:txBody>
          <a:bodyPr/>
          <a:lstStyle/>
          <a:p>
            <a:r>
              <a:rPr lang="ru-RU" dirty="0"/>
              <a:t>Программа Модуль Слежения 2.0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8DB9DB3-4855-45A5-A27B-0D0BD4B9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407-CD9A-4EB8-AB3E-49E1C1FB61A3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146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457C2-757C-42FF-82A4-E97339749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20" y="27510"/>
            <a:ext cx="10515600" cy="38355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 помощи функции Запросить Справку можно выбрать и заказать необходимую Справку</a:t>
            </a: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92296144-6541-4B04-8602-B825FFFA5A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20" y="340446"/>
            <a:ext cx="11036607" cy="5880397"/>
          </a:xfr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C77DACD-DD2B-434D-B3FC-556EC5270C78}"/>
              </a:ext>
            </a:extLst>
          </p:cNvPr>
          <p:cNvSpPr/>
          <p:nvPr/>
        </p:nvSpPr>
        <p:spPr>
          <a:xfrm>
            <a:off x="594920" y="6195225"/>
            <a:ext cx="110366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Запрос Справки 21 (Натурный лист вагона).</a:t>
            </a:r>
            <a:endParaRPr lang="ru-RU" sz="160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FF34E4-1C73-4006-81FF-28DBE6BCF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3157"/>
            <a:ext cx="4114800" cy="365125"/>
          </a:xfrm>
        </p:spPr>
        <p:txBody>
          <a:bodyPr/>
          <a:lstStyle/>
          <a:p>
            <a:r>
              <a:rPr lang="ru-RU" dirty="0"/>
              <a:t>Программа Модуль Слежения 2.0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BC9C96-C3D9-44F5-805B-74DFBC85F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407-CD9A-4EB8-AB3E-49E1C1FB61A3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971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C0E29-9C44-4A18-8120-259F39F75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96" y="9860"/>
            <a:ext cx="11009851" cy="51088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 помощи отчета Подход вагонов под погрузку/выгрузку можно контролировать очередность погрузки или выгрузки вагонов по собственникам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A889C4D-7528-4CA7-86B1-A9530EACC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78" y="526509"/>
            <a:ext cx="10687574" cy="5749679"/>
          </a:xfr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301311D-DEF1-4B65-9304-A59D31C29E65}"/>
              </a:ext>
            </a:extLst>
          </p:cNvPr>
          <p:cNvSpPr txBox="1">
            <a:spLocks/>
          </p:cNvSpPr>
          <p:nvPr/>
        </p:nvSpPr>
        <p:spPr>
          <a:xfrm>
            <a:off x="534478" y="6179949"/>
            <a:ext cx="10687574" cy="389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Отчет подход вагонов к станции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675910-69E3-49C2-8804-D4DC71B8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25029" y="6473592"/>
            <a:ext cx="4114800" cy="365125"/>
          </a:xfrm>
        </p:spPr>
        <p:txBody>
          <a:bodyPr/>
          <a:lstStyle/>
          <a:p>
            <a:r>
              <a:rPr lang="ru-RU" dirty="0"/>
              <a:t>Программа Модуль Слежения 2.0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C41BD6-E980-45CC-AB43-6EB0D3AEB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407-CD9A-4EB8-AB3E-49E1C1FB61A3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906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508" y="564463"/>
            <a:ext cx="10424983" cy="582225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Arial" pitchFamily="34" charset="0"/>
                <a:cs typeface="Arial" pitchFamily="34" charset="0"/>
              </a:rPr>
              <a:t>О компании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2891" y="1146688"/>
            <a:ext cx="10515600" cy="454404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Компания ООО “ЕВРОСПЕКТРАТРАНС", работает в сфере автоматизации транспортных компаний. Наши сотрудники имеют многолетний опыт в разработке специальных программ для железнодорожного транспорта. </a:t>
            </a:r>
          </a:p>
          <a:p>
            <a:pPr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последние годы автоматизация транспортных компаний является активно развивающимся направлением деятельности в сфере автоматизации. Причиной этому послужило сокращение грузоперевозок, и как результат требования рынка к оптимизации рабочих процессов. </a:t>
            </a:r>
          </a:p>
          <a:p>
            <a:pPr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Большинство транспортных компаний, автоматизируя свою работу, выбирают индивидуальные разработки. Это в значительной степени увеличивает расходы компаний на автоматизацию. </a:t>
            </a:r>
          </a:p>
          <a:p>
            <a:pPr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Как показала практика, каждая компания работающая в сфере железнодорожных перевозок уникальна, у каждой своя специфика, организация труда и возможности. Но не смотря на это, у всех компаний схожие процессы работы. </a:t>
            </a:r>
          </a:p>
          <a:p>
            <a:pPr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Мы научились объединять эти процессы в монотипные универсальные программные продукты, что в значительной степени сказывается на снижение их стоимости. </a:t>
            </a:r>
          </a:p>
          <a:p>
            <a:pPr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наших программных продуктов помогает значительно сократить расходы, увеличив производительность труда сотрудников. </a:t>
            </a:r>
          </a:p>
          <a:p>
            <a:pPr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Сотрудничество с нами принесет Вам только выгоду. </a:t>
            </a:r>
          </a:p>
          <a:p>
            <a:pPr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928817" y="4283676"/>
            <a:ext cx="10515600" cy="1626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23C9955-5C1D-46DB-BE04-D7ACD424D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Программа Модуль Слежения 2.0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B716FC-B16E-49A5-8304-506DF581B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407-CD9A-4EB8-AB3E-49E1C1FB61A3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D7360D-0898-4E04-8EAD-7BA423147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473" y="0"/>
            <a:ext cx="10515600" cy="79695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Постановка/снятие вагона/контейнера на слежение. Выбор Типа слежения «Рейсовое» автоматически снимает контейнер со слежения на следующий день после прибытия на станцию назначения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17552260-EA67-43D4-AFA9-E1DEB4656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4" y="600983"/>
            <a:ext cx="10876326" cy="5755366"/>
          </a:xfr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0A128D9-6DE9-4182-96DB-4D9F4FCAE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6379"/>
            <a:ext cx="4114800" cy="365125"/>
          </a:xfrm>
        </p:spPr>
        <p:txBody>
          <a:bodyPr/>
          <a:lstStyle/>
          <a:p>
            <a:r>
              <a:rPr lang="ru-RU" dirty="0"/>
              <a:t>Программа Модуль Слежения 2.0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944B350-6F02-49C8-8B14-A8582C775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407-CD9A-4EB8-AB3E-49E1C1FB61A3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975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2F322-4171-4C5F-94D8-3EA336E2F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016" y="16981"/>
            <a:ext cx="10217672" cy="93318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Вагоны на слежение можно ставить с указанием даты постановки и снятия, а также можно указать частоту получения дислокации, если ежедневная не нужна. Программа в автоматическом режиме будет ставить и снимать вагоны до даты полного снятия с дислокации.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D16541D-00C2-4984-9E81-1CF0228AC6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16" y="950163"/>
            <a:ext cx="9773056" cy="5207166"/>
          </a:xfr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8088A4-2D40-4BA0-ADCB-83E803BA9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54042" y="6492875"/>
            <a:ext cx="4114800" cy="365125"/>
          </a:xfrm>
        </p:spPr>
        <p:txBody>
          <a:bodyPr/>
          <a:lstStyle/>
          <a:p>
            <a:r>
              <a:rPr lang="ru-RU" dirty="0"/>
              <a:t>Программа Модуль Слежения 2.0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4DD68B-213A-4C81-B2B3-590AA7212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407-CD9A-4EB8-AB3E-49E1C1FB61A3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3C68A0C-FAF1-46D8-9BEC-6037736ADA6C}"/>
              </a:ext>
            </a:extLst>
          </p:cNvPr>
          <p:cNvSpPr txBox="1">
            <a:spLocks/>
          </p:cNvSpPr>
          <p:nvPr/>
        </p:nvSpPr>
        <p:spPr>
          <a:xfrm>
            <a:off x="706311" y="6157329"/>
            <a:ext cx="10217672" cy="335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Постановка/снятие вагонов/контейнеров по таймеру.</a:t>
            </a:r>
          </a:p>
        </p:txBody>
      </p:sp>
    </p:spTree>
    <p:extLst>
      <p:ext uri="{BB962C8B-B14F-4D97-AF65-F5344CB8AC3E}">
        <p14:creationId xmlns:p14="http://schemas.microsoft.com/office/powerpoint/2010/main" val="594026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457A3E-3F2D-4EE2-98F0-E23F8470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30" y="52634"/>
            <a:ext cx="10427516" cy="64994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подбора ближайшего вагона под погрузку можно указать станцию планируемой погрузки, указать радиус поиска (до 500 км), программа отобразит все ближайшие вагоны, находящиеся в районе поиска.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3050A8B-0322-4D7F-AEA0-ECA38144E4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30" y="702576"/>
            <a:ext cx="10494628" cy="5429775"/>
          </a:xfr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EB5E733-87CE-4977-80F6-BBF6D6A29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82591"/>
            <a:ext cx="4114800" cy="365125"/>
          </a:xfrm>
        </p:spPr>
        <p:txBody>
          <a:bodyPr/>
          <a:lstStyle/>
          <a:p>
            <a:r>
              <a:rPr lang="ru-RU" dirty="0"/>
              <a:t>Программа Модуль Слежения 2.0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712EFF-C2E6-46C1-BDC6-6B9EDB23D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407-CD9A-4EB8-AB3E-49E1C1FB61A3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4C5BAB46-F213-4360-BB7A-701561E13B2C}"/>
              </a:ext>
            </a:extLst>
          </p:cNvPr>
          <p:cNvSpPr txBox="1">
            <a:spLocks/>
          </p:cNvSpPr>
          <p:nvPr/>
        </p:nvSpPr>
        <p:spPr>
          <a:xfrm>
            <a:off x="591074" y="6132351"/>
            <a:ext cx="1100985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Справочники. Станции в Радиусе</a:t>
            </a:r>
          </a:p>
        </p:txBody>
      </p:sp>
    </p:spTree>
    <p:extLst>
      <p:ext uri="{BB962C8B-B14F-4D97-AF65-F5344CB8AC3E}">
        <p14:creationId xmlns:p14="http://schemas.microsoft.com/office/powerpoint/2010/main" val="1375030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827C1D-4E97-4989-B6F6-5875459DC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Другие возможности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D29133-4377-4B00-A570-9BFDA605E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74" y="681038"/>
            <a:ext cx="10724626" cy="1508489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конфигурации Модуль Слежения 2.0 применен блочно-модульный способ создания, т.е. программу можно интегрировать в другие продукты 1С, и в нее можно встроить или добавить практически любую новую функцию.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Программу можно настроить под дислокацию от своего поставщика или грузить дислокацию из ЭТРАН (требуются дополнительные настройки)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3F76DD5-7E2C-43E2-92F8-F875E7392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Программа Модуль Слежения 2.0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426677E-6CDB-4815-9B0F-C6A921924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407-CD9A-4EB8-AB3E-49E1C1FB61A3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34A2CD4-4E1B-4075-BFE6-AACF79E3508B}"/>
              </a:ext>
            </a:extLst>
          </p:cNvPr>
          <p:cNvSpPr/>
          <p:nvPr/>
        </p:nvSpPr>
        <p:spPr>
          <a:xfrm>
            <a:off x="838200" y="2320773"/>
            <a:ext cx="6554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Стоимость доступа к программе Модуль Слежения 2.0: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527D4A7-DB74-4A62-A11D-6E848303388A}"/>
              </a:ext>
            </a:extLst>
          </p:cNvPr>
          <p:cNvSpPr/>
          <p:nvPr/>
        </p:nvSpPr>
        <p:spPr>
          <a:xfrm>
            <a:off x="838200" y="2808784"/>
            <a:ext cx="103275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Абонентская плата за доступ к Программе Модуль Слежения 2.0 составляет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900 руб/месяц.</a:t>
            </a:r>
          </a:p>
          <a:p>
            <a:pPr>
              <a:lnSpc>
                <a:spcPct val="10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цену входит доступ на 2 рабочих мест, еженедельное обновление релизов и добавление новых функций. </a:t>
            </a:r>
          </a:p>
          <a:p>
            <a:pPr>
              <a:lnSpc>
                <a:spcPct val="10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Стоимость индивидуальной доработки программы – 2400руб/час.</a:t>
            </a:r>
          </a:p>
          <a:p>
            <a:pPr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Стоимость дислокации и Справок оплачивается отдельно. Цены можно посмотреть на сайте: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www.vagony.su.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Дислокация вагонов и контейнеров предоставляется по территориям: России, Белоруссии, Украины, Молдавии, Казахстана, Узбекистана, Кыргызстана, Туркменистана, Таджикистана, Азербайджана, Грузии, Армении, Эстонии, Латвии, Литвы, Финляндии, Монголии, Ирана, Китая.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622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620" y="582142"/>
            <a:ext cx="10665903" cy="5904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Arial" pitchFamily="34" charset="0"/>
                <a:cs typeface="Arial" pitchFamily="34" charset="0"/>
              </a:rPr>
              <a:t>Блок Ремонты Вагонов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6923" y="1226056"/>
            <a:ext cx="10826578" cy="255871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Функционал блока: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Онлайн мониторинг за состоянием вагонов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Контроль с оповещением сроков плановых ремонтов по дате ремонта и пробегу вагона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Контроль с оповещением собственника о выходе вагона в Нерабочий Парк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Информирование клиента о месте ремонта, неисправности и модернизации вагонов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Онлайн заказ Справки 2730 «Узлы и детали тележки» по выбранному вагону и их сравнение параметров до и после ремонта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Контроль сроков текущих и выполненных ремонтов вагонов, статистика сроков ремонтов по выбранному Депо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Планирование ремонтов вагонов на предстоящий период (месяц, квартал, год)</a:t>
            </a:r>
          </a:p>
          <a:p>
            <a:pPr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94CE09E-FF11-4552-AF78-263FD8DCA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Программа Модуль Слежения 2.0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865B26-07E4-4ADB-99ED-C8DFC8611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407-CD9A-4EB8-AB3E-49E1C1FB61A3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54459D5-08A4-44D9-8551-C5C5D1883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367549"/>
            <a:ext cx="12192001" cy="49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A62FB739-B19F-475C-8F61-277C30253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7513"/>
            <a:ext cx="12192001" cy="49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4C54903-EFBE-4988-AA8C-1F20F0BA4B77}"/>
              </a:ext>
            </a:extLst>
          </p:cNvPr>
          <p:cNvSpPr txBox="1">
            <a:spLocks/>
          </p:cNvSpPr>
          <p:nvPr/>
        </p:nvSpPr>
        <p:spPr>
          <a:xfrm>
            <a:off x="2492693" y="5686425"/>
            <a:ext cx="6534151" cy="3587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Май 2020 г.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3A48D5E-1D8D-4091-A503-4B029C2C3964}"/>
              </a:ext>
            </a:extLst>
          </p:cNvPr>
          <p:cNvSpPr txBox="1">
            <a:spLocks/>
          </p:cNvSpPr>
          <p:nvPr/>
        </p:nvSpPr>
        <p:spPr>
          <a:xfrm>
            <a:off x="896923" y="3970213"/>
            <a:ext cx="10515600" cy="389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Стоимость доступа к блоку Ремонты вагонов:</a:t>
            </a:r>
            <a:endParaRPr lang="ru-RU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1AFCA574-833A-41D4-B8C9-FB04013F00C0}"/>
              </a:ext>
            </a:extLst>
          </p:cNvPr>
          <p:cNvSpPr txBox="1">
            <a:spLocks/>
          </p:cNvSpPr>
          <p:nvPr/>
        </p:nvSpPr>
        <p:spPr>
          <a:xfrm>
            <a:off x="838200" y="4391626"/>
            <a:ext cx="10515600" cy="115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Блок Ремонты вагонов работает на данных, предоставляемых нашей компанией.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Блок встроен в Программу Модуль Слежения 2.0 и поставляется вместе с Программой МС 2.0.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Стоимость доступа к Блоку Ремонты вагонов составляет 4000,0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/месяц.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арендную плану не включена стоимость дислокации вагонов и Справок.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14A51D-5BEC-4E36-A77B-9C057DAB1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39" y="195451"/>
            <a:ext cx="10515600" cy="44461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Начальная страница Ремонтов вагонов показывает ремонты в онлайн режиме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3B0781A7-766E-4648-95F3-E45C1B6A0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39" y="640068"/>
            <a:ext cx="11184823" cy="5601341"/>
          </a:xfr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C87F7D-F38E-4D4F-9321-4A690538B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Программа Модуль Слежения 2.0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C59AFDC-0F44-422E-851B-CA0426B2C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407-CD9A-4EB8-AB3E-49E1C1FB61A3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1643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69BB8-9301-4FC5-B4B8-C8E025C54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527" y="303169"/>
            <a:ext cx="10515600" cy="31591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Онлайн контроль начала и окончания ремонта вагонов.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D0AE64-DB24-4F15-84A2-AA0CF4DFE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Программа Модуль Слежения 2.0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4BA459B-55A1-47F2-88FC-98D549AA1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407-CD9A-4EB8-AB3E-49E1C1FB61A3}" type="slidenum">
              <a:rPr lang="ru-RU" smtClean="0"/>
              <a:pPr/>
              <a:t>26</a:t>
            </a:fld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197E25CD-90DF-4E8E-8B12-76C5A999C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03" y="619081"/>
            <a:ext cx="10746793" cy="5703417"/>
          </a:xfrm>
        </p:spPr>
      </p:pic>
    </p:spTree>
    <p:extLst>
      <p:ext uri="{BB962C8B-B14F-4D97-AF65-F5344CB8AC3E}">
        <p14:creationId xmlns:p14="http://schemas.microsoft.com/office/powerpoint/2010/main" val="8468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7E0C7A-957F-47FB-B861-FB649F5D2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965" y="269416"/>
            <a:ext cx="10515600" cy="50733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Запрос и выгрузка Справки 2730 (Узлы и детали тележек).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008EAB9-1986-4812-816F-47CD23526A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64" y="776746"/>
            <a:ext cx="10420991" cy="5456274"/>
          </a:xfr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1C2C39C-48D3-4D29-BB03-F9CC5F3AD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Программа Модуль Слежения 2.0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0370DE-8DAC-4EFF-B514-C3F7F609F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407-CD9A-4EB8-AB3E-49E1C1FB61A3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46642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305DC-78E4-4B3C-80BF-9C2935FAB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642" y="0"/>
            <a:ext cx="10515600" cy="60979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анализа произведенного ремонта Форма сравнения Справок позволяет сопоставлять параметры узлов деталей тележек до и после ремонта, контролировать замены деталей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B8917C56-A161-4D8B-8A7F-D51F4D40D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12" y="609790"/>
            <a:ext cx="10387259" cy="5490798"/>
          </a:xfr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0877F0-3FD4-4005-8CBF-3048E3454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ru-RU" dirty="0"/>
              <a:t>Программа Модуль Слежения 2.0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280C0D0-4323-4975-BFC4-0541F7398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407-CD9A-4EB8-AB3E-49E1C1FB61A3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E6ECFF5-3A53-41F3-A89A-28AEA3A39B4A}"/>
              </a:ext>
            </a:extLst>
          </p:cNvPr>
          <p:cNvSpPr txBox="1">
            <a:spLocks/>
          </p:cNvSpPr>
          <p:nvPr/>
        </p:nvSpPr>
        <p:spPr>
          <a:xfrm>
            <a:off x="717812" y="6100588"/>
            <a:ext cx="10515600" cy="4540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Сравнение параметров узлов деталей тележек</a:t>
            </a:r>
          </a:p>
        </p:txBody>
      </p:sp>
    </p:spTree>
    <p:extLst>
      <p:ext uri="{BB962C8B-B14F-4D97-AF65-F5344CB8AC3E}">
        <p14:creationId xmlns:p14="http://schemas.microsoft.com/office/powerpoint/2010/main" val="554738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690" y="513044"/>
            <a:ext cx="11342615" cy="1241667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atin typeface="Arial" pitchFamily="34" charset="0"/>
                <a:cs typeface="Arial" pitchFamily="34" charset="0"/>
              </a:rPr>
              <a:t>Модуль Статистика РЖД отгрузок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5280" y="1602297"/>
            <a:ext cx="11161439" cy="421127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buNone/>
            </a:pP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Функционал Модуля статистики:</a:t>
            </a:r>
          </a:p>
          <a:p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Просмотр отгрузок по интересующим направлениям</a:t>
            </a:r>
          </a:p>
          <a:p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Поиск груза для погрузки под освободившийся вагон</a:t>
            </a:r>
          </a:p>
          <a:p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Поиск грузоотправителей, отправляющих свои грузы в необходимом направлении</a:t>
            </a:r>
          </a:p>
          <a:p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Поиск собственников и арендаторов в районе погрузки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(*)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Поиск грузоотправителя или грузополучателя на станции для отправления или приема груза</a:t>
            </a:r>
          </a:p>
          <a:p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Справочник тарифов по произведенным перевозкам или по пробегу порожних вагонов</a:t>
            </a:r>
          </a:p>
          <a:p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Справочник работы станции по приему и отправлению грузов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(*)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Справочник грузоотправителей с их объемами погрузок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(*)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Просмотр работы вагона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(*)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Суммирование пробега вагона за указанный период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(*)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Выгрузка сформированных отчетов в XLS</a:t>
            </a:r>
          </a:p>
          <a:p>
            <a:pPr>
              <a:buNone/>
            </a:pPr>
            <a:r>
              <a:rPr lang="en-US" sz="1000" dirty="0">
                <a:latin typeface="Arial" panose="020B0604020202020204" pitchFamily="34" charset="0"/>
                <a:cs typeface="Arial" pitchFamily="34" charset="0"/>
              </a:rPr>
              <a:t>(*) – </a:t>
            </a:r>
            <a:r>
              <a:rPr lang="ru-RU" sz="1000" dirty="0">
                <a:latin typeface="Arial" panose="020B0604020202020204" pitchFamily="34" charset="0"/>
                <a:cs typeface="Arial" pitchFamily="34" charset="0"/>
              </a:rPr>
              <a:t>функционал в разработке или на тестировании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94CE09E-FF11-4552-AF78-263FD8DCA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Программа Модуль Слежения 2.0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865B26-07E4-4ADB-99ED-C8DFC8611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407-CD9A-4EB8-AB3E-49E1C1FB61A3}" type="slidenum">
              <a:rPr lang="ru-RU" smtClean="0"/>
              <a:pPr/>
              <a:t>29</a:t>
            </a:fld>
            <a:endParaRPr lang="ru-RU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954459D5-08A4-44D9-8551-C5C5D1883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367549"/>
            <a:ext cx="12192001" cy="49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A62FB739-B19F-475C-8F61-277C30253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11394"/>
            <a:ext cx="12192001" cy="49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4085AAE-761F-4F90-850E-B7377D29140C}"/>
              </a:ext>
            </a:extLst>
          </p:cNvPr>
          <p:cNvSpPr txBox="1">
            <a:spLocks/>
          </p:cNvSpPr>
          <p:nvPr/>
        </p:nvSpPr>
        <p:spPr>
          <a:xfrm>
            <a:off x="2509471" y="5824770"/>
            <a:ext cx="6534151" cy="3587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Май 2020 г.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76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>
            <a:extLst>
              <a:ext uri="{FF2B5EF4-FFF2-40B4-BE49-F238E27FC236}">
                <a16:creationId xmlns:a16="http://schemas.microsoft.com/office/drawing/2014/main" id="{8B786A87-A78E-448F-881D-5F48A92D0AFF}"/>
              </a:ext>
            </a:extLst>
          </p:cNvPr>
          <p:cNvSpPr txBox="1">
            <a:spLocks/>
          </p:cNvSpPr>
          <p:nvPr/>
        </p:nvSpPr>
        <p:spPr>
          <a:xfrm>
            <a:off x="326384" y="717859"/>
            <a:ext cx="11250297" cy="5422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Каждый день простоя вагона/контейнера – это дополнительные расходы компании. И сокращение простоев является приоритетной задачей программы.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 использовании нашей программы каждый сэкономленный день простоя в месяц при слежении 10 вагонов дает экономию 12 000 - 15 000 руб/месяц, при 100 вагонах на слежении с помощью программы компания может экономить до 140 000 – 160 000 рублей, т.е. экономится зарплата минимум одного сотрудника.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ЖД Депо и станции расположены почти во всех часовых поясах России. Разница во времени между Москвой и Екатеринбургом или Челябинском – 2 часа, Барнаулом, Новосибирском, Красноярском – 4 часа, Иркутском – 5 часов, Читой, Забайкальском – 6 часов, Хабаровском, Ванино, Владивостоком – 7 часов. Поэтому время реагирования на решение какой-либо проблемы в пределах суток очень ограничено. Программа фокусирует внимание сотрудника на проблемы по мере их первоочередности решения. Это в свою очередь повышает производительность работы сотрудников и повышает эффективность работы компании.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Наличие справочной и архивной информации в Программе экономит сотруднику время на ее поиск. Например, характеристики модели вагона, позволяют оперативно определить необходимую модель платформы для подачи под погрузку, например, 3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TEOS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одну платформу.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Программа создана на платформе 1С.Предприятие 8.3. В связи с Приказом Минкомсвязи России № 486 «Об утверждении методических рекомендаций по переходу государственных компаний на преимущественное использование отечественного программного обеспечения, в том числе отечественного офисного программного обеспечения» от 20.09.2018г. транспортным компаниям будет целесообразным также переходить на российский софт. Это сэкономит много времени и средств для получения и обработки данных.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Невысокая стоимость и автономность Программы позволяет пользоваться программой сразу после подписания Договора.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27E6B47-2C35-4D6E-B07E-33EECEB4DF05}"/>
              </a:ext>
            </a:extLst>
          </p:cNvPr>
          <p:cNvSpPr/>
          <p:nvPr/>
        </p:nvSpPr>
        <p:spPr>
          <a:xfrm>
            <a:off x="326384" y="136525"/>
            <a:ext cx="10906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Экономическая целесообразность Программы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A9AF51CE-2493-41AC-B41D-8CAF4E9C8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Программа Модуль Слежения 2.0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0B86198F-5A91-4A5D-9732-B340634E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407-CD9A-4EB8-AB3E-49E1C1FB61A3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A3660-210D-44C4-AC47-0F2CA12FB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617" y="6548"/>
            <a:ext cx="10777406" cy="49894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Сводный отчет Статистики РЖД отгрузок можно сформировать по заданным параметрам и выгрузить к себе на рабочий стол для дальнейшей работы с отчетом.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2F3C3BB-D3FB-47C2-B332-4959CBDDF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17" y="492881"/>
            <a:ext cx="11220546" cy="5745748"/>
          </a:xfr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769A19-1C11-4457-8D09-0729D301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4592"/>
            <a:ext cx="4114800" cy="303408"/>
          </a:xfrm>
        </p:spPr>
        <p:txBody>
          <a:bodyPr/>
          <a:lstStyle/>
          <a:p>
            <a:r>
              <a:rPr lang="ru-RU" dirty="0"/>
              <a:t>Программа Модуль Слежения 2.0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15E813-9028-4361-AE65-4A6307B5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407-CD9A-4EB8-AB3E-49E1C1FB61A3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8BB7049-BDAF-4BC7-A56F-961D20CE8FEF}"/>
              </a:ext>
            </a:extLst>
          </p:cNvPr>
          <p:cNvSpPr txBox="1">
            <a:spLocks/>
          </p:cNvSpPr>
          <p:nvPr/>
        </p:nvSpPr>
        <p:spPr>
          <a:xfrm>
            <a:off x="444617" y="6199474"/>
            <a:ext cx="10777406" cy="402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Заполнять необходимо только интересующие вас параметры, все ячейки заполнять не нужно.</a:t>
            </a:r>
          </a:p>
        </p:txBody>
      </p:sp>
    </p:spTree>
    <p:extLst>
      <p:ext uri="{BB962C8B-B14F-4D97-AF65-F5344CB8AC3E}">
        <p14:creationId xmlns:p14="http://schemas.microsoft.com/office/powerpoint/2010/main" val="870140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FC182-08E5-4012-8B0E-673E1B1F8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28" y="2301"/>
            <a:ext cx="10993072" cy="36512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поиска обратной загрузки можно воспользоваться отчетом Поиск груза или грузоотправителя: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A2D24AD-3C19-43C4-BCE7-873DC8830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28" y="367426"/>
            <a:ext cx="10595294" cy="5576856"/>
          </a:xfr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F65943C-8D41-4F35-A679-700F3B121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38912"/>
            <a:ext cx="4114800" cy="365125"/>
          </a:xfrm>
        </p:spPr>
        <p:txBody>
          <a:bodyPr/>
          <a:lstStyle/>
          <a:p>
            <a:r>
              <a:rPr lang="ru-RU" dirty="0"/>
              <a:t>Программа Модуль Слежения 2.0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04AAD50-09CB-4B17-947E-ABAEEA13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407-CD9A-4EB8-AB3E-49E1C1FB61A3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62B2000-7E88-49E4-B930-B0AEEA07AAD6}"/>
              </a:ext>
            </a:extLst>
          </p:cNvPr>
          <p:cNvSpPr txBox="1">
            <a:spLocks/>
          </p:cNvSpPr>
          <p:nvPr/>
        </p:nvSpPr>
        <p:spPr>
          <a:xfrm>
            <a:off x="360728" y="5944282"/>
            <a:ext cx="10993072" cy="594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сформированном отчете отображаются основные параметры перевозок: наименование и ОКПО грузоотправителя и грузополучателя, станции отправления и назначения, расстояние и тариф маршрута, наименование и код ОКПО груза, а также даты отправок, собственники вагонов и плательщики перевозок. </a:t>
            </a:r>
          </a:p>
        </p:txBody>
      </p:sp>
    </p:spTree>
    <p:extLst>
      <p:ext uri="{BB962C8B-B14F-4D97-AF65-F5344CB8AC3E}">
        <p14:creationId xmlns:p14="http://schemas.microsoft.com/office/powerpoint/2010/main" val="3433641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DB47D4-CD78-4D4E-8FE4-F7A4DB6D2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40" y="0"/>
            <a:ext cx="10515600" cy="51571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проверки стоимости, поиска оптимального направления, а также в альтернативу расчетным ЖД программам можно воспользоваться Справочником ЖД Тарифы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D66289C-49C3-45B7-95B7-02B279F8A3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40" y="534077"/>
            <a:ext cx="10812652" cy="5715016"/>
          </a:xfr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D0DE693-CC46-49BB-ADFF-1B8F3089D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ru-RU" dirty="0"/>
              <a:t>Программа Модуль Слежения 2.0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8EAD7F3-0488-480B-98BF-7D67B77D1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407-CD9A-4EB8-AB3E-49E1C1FB61A3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A081185-5C74-4B80-97EA-ED66D1B88CF9}"/>
              </a:ext>
            </a:extLst>
          </p:cNvPr>
          <p:cNvSpPr txBox="1">
            <a:spLocks/>
          </p:cNvSpPr>
          <p:nvPr/>
        </p:nvSpPr>
        <p:spPr>
          <a:xfrm>
            <a:off x="502640" y="6205757"/>
            <a:ext cx="10515600" cy="365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Тарифы сформированы по данным ОАО ГВЦ РЖД (указаны без НДС)</a:t>
            </a:r>
          </a:p>
        </p:txBody>
      </p:sp>
    </p:spTree>
    <p:extLst>
      <p:ext uri="{BB962C8B-B14F-4D97-AF65-F5344CB8AC3E}">
        <p14:creationId xmlns:p14="http://schemas.microsoft.com/office/powerpoint/2010/main" val="25607150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0135C2-2F44-4276-852E-9BA90D48A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588" y="58336"/>
            <a:ext cx="10515600" cy="443313"/>
          </a:xfrm>
        </p:spPr>
        <p:txBody>
          <a:bodyPr>
            <a:normAutofit fontScale="9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 случае недостаточной информации предложенных отчетов, можно запросить Администратора для получения индивидуального отчета через форму Запроса статистики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F869948-4A83-40F9-B601-C5381AA31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88" y="501650"/>
            <a:ext cx="10693212" cy="5612398"/>
          </a:xfr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276B46-3D37-48C7-ADA9-FF8E26CB6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Программа Модуль Слежения 2.0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42FBD4-7AD9-4830-9F78-F7C3C869A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407-CD9A-4EB8-AB3E-49E1C1FB61A3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1193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47456-F7FF-4CCA-84BB-554DBD67D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14" y="220313"/>
            <a:ext cx="10515600" cy="574442"/>
          </a:xfrm>
        </p:spPr>
        <p:txBody>
          <a:bodyPr>
            <a:normAutofit/>
          </a:bodyPr>
          <a:lstStyle/>
          <a:p>
            <a:r>
              <a:rPr lang="ru-RU" sz="1800" b="1">
                <a:latin typeface="Arial" panose="020B0604020202020204" pitchFamily="34" charset="0"/>
                <a:cs typeface="Arial" panose="020B0604020202020204" pitchFamily="34" charset="0"/>
              </a:rPr>
              <a:t>Функционал Программы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Модуль Слежения 2.0: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2D92B2-2169-4281-85F5-25532081A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50" y="897622"/>
            <a:ext cx="10917572" cy="5436066"/>
          </a:xfrm>
        </p:spPr>
        <p:txBody>
          <a:bodyPr>
            <a:noAutofit/>
          </a:bodyPr>
          <a:lstStyle/>
          <a:p>
            <a:pPr fontAlgn="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Отображение онлайн дислокации вагонов в единой таблице с настраиваемым интерфейсом, обновлением каждый час и с возможностью выгрузки дислокации в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XLS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-файл (*),</a:t>
            </a:r>
          </a:p>
          <a:p>
            <a:pPr fontAlgn="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Постановка/снятие на слежение, в том числе с функцией автоматического снятия после прибытия вагона/контейнера на станцию назначения, возможностью подключения постановки/снятия вагонов/контейнеров по таймеру,</a:t>
            </a:r>
          </a:p>
          <a:p>
            <a:pPr fontAlgn="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ведомости подхода вагонов с разбивкой по собственникам/арендаторам и оставшемуся расстоянию до станции прибытия,</a:t>
            </a:r>
          </a:p>
          <a:p>
            <a:pPr fontAlgn="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Запрос получения Справок,</a:t>
            </a:r>
          </a:p>
          <a:p>
            <a:pPr fontAlgn="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дислокации вагонов по направлениям,</a:t>
            </a:r>
          </a:p>
          <a:p>
            <a:pPr fontAlgn="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Привязка каждого вагона или группы к «своему» клиенту,</a:t>
            </a:r>
          </a:p>
          <a:p>
            <a:pPr fontAlgn="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Автоматическая и ручная рассылка дислокации вагонов на почту «своему» клиенту,</a:t>
            </a:r>
          </a:p>
          <a:p>
            <a:pPr fontAlgn="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Почтовый сервер с возможностью настойки для обратной связи своего почтового ящика,</a:t>
            </a:r>
          </a:p>
          <a:p>
            <a:pPr fontAlgn="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Контроль вагонов с оповещением по простою на станции отправления/назначения более 3 суток, в пути   следования более 2 суток (*),</a:t>
            </a:r>
          </a:p>
          <a:p>
            <a:pPr fontAlgn="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Контроль вагонов с оповещением по попаданию в НРП (нерабочий парк), с возможностью оперативного  извещения на ваш почтовый ящик (*),</a:t>
            </a:r>
          </a:p>
          <a:p>
            <a:pPr fontAlgn="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Выгрузка ремонтной ведомости с указанием даты текущих и плановых ремонтов, с указанием депо ремонта, неисправностей и модернизаций при ремонте, за предыдущие 90 суток (*),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47C665A-546B-42AD-A359-0FAD66242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Программа Модуль Слежения 2.0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3D1823-B906-424B-8065-20658971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407-CD9A-4EB8-AB3E-49E1C1FB61A3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475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B19217F-5034-42EA-B56F-610D07A19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308" y="969693"/>
            <a:ext cx="10515600" cy="4918614"/>
          </a:xfrm>
        </p:spPr>
        <p:txBody>
          <a:bodyPr>
            <a:normAutofit/>
          </a:bodyPr>
          <a:lstStyle/>
          <a:p>
            <a:pPr fontAlgn="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Контроль ремонта вагонов с оповещением по дате (менее 30 суток) и пробегу (менее 5000км) (*),</a:t>
            </a:r>
          </a:p>
          <a:p>
            <a:pPr fontAlgn="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Отображение местоположения вагона на карте с маршрутом движения по отметкам дислокации,</a:t>
            </a:r>
          </a:p>
          <a:p>
            <a:pPr fontAlgn="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История вагона (с почасовым обновлением) за весь период слежения (*),</a:t>
            </a:r>
          </a:p>
          <a:p>
            <a:pPr fontAlgn="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Отчет по рейсам вагона с возможностью выгрузки оборота вагона,</a:t>
            </a:r>
          </a:p>
          <a:p>
            <a:pPr fontAlgn="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Справочник станций с координатами и отображением на карте,</a:t>
            </a:r>
          </a:p>
          <a:p>
            <a:pPr fontAlgn="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Бесплатная справочная информация о вагоне – основные характеристики (Аналоги Справок 2612, 2651),</a:t>
            </a:r>
          </a:p>
          <a:p>
            <a:pPr fontAlgn="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сводной отгрузочной информации по данным слежения (выгрузки из ГВЦ),</a:t>
            </a:r>
          </a:p>
          <a:p>
            <a:pPr fontAlgn="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Подбор «своих» вагонов по роду, модели, состоянию в радиусе до 500 км от станции поиска (в разработке),</a:t>
            </a:r>
          </a:p>
          <a:p>
            <a:pPr fontAlgn="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подбора модели вагона под требуемые задачи,</a:t>
            </a:r>
          </a:p>
          <a:p>
            <a:pPr fontAlgn="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загрузки данных дислокации вагонов из разных источников и форматов.</a:t>
            </a:r>
          </a:p>
          <a:p>
            <a:pPr marL="0" indent="0" fontAlgn="t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(*) - функционал описан с учетом использования информации о дислокации из наших источников. В случае использования сторонних источников, некоторые возможности могут быть недоступны в виду отсутствия данных</a:t>
            </a: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5BCABE2-3064-4A4A-82D8-3CB389E36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9252"/>
            <a:ext cx="105156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Назначение, возможности и описание Программы Модуль Слежения 2.0:</a:t>
            </a:r>
            <a:endParaRPr lang="ru-RU" sz="180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B710EE-8481-4376-B302-EDC9CB005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Программа Модуль Слежения 2.0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2CD819-C966-4360-A9DC-DD617BC24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407-CD9A-4EB8-AB3E-49E1C1FB61A3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694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780" y="112558"/>
            <a:ext cx="10515600" cy="54177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Рабочий стол программы, в котором отображается текущая дислокация. Таблица интерактивная, поиск, отбор и группировка формируются через активные ячейки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938DD691-E3AE-4B5F-A2AD-BB01AD566B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80" y="654332"/>
            <a:ext cx="11178438" cy="5645800"/>
          </a:xfr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B49B78F-833E-4A5E-B0D7-15D4A887803E}"/>
              </a:ext>
            </a:extLst>
          </p:cNvPr>
          <p:cNvSpPr/>
          <p:nvPr/>
        </p:nvSpPr>
        <p:spPr>
          <a:xfrm>
            <a:off x="506780" y="6300132"/>
            <a:ext cx="111784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Таблица Дислокация. Рабочий стол</a:t>
            </a:r>
            <a:endParaRPr lang="ru-RU" sz="160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D0A903-70BB-4EED-B3C4-0620796F4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8" y="6502966"/>
            <a:ext cx="4114800" cy="365125"/>
          </a:xfrm>
        </p:spPr>
        <p:txBody>
          <a:bodyPr/>
          <a:lstStyle/>
          <a:p>
            <a:r>
              <a:rPr lang="ru-RU" dirty="0"/>
              <a:t>Программа Модуль Слежения 2.0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EDDB5B-DDE6-4987-BE79-3C33689D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407-CD9A-4EB8-AB3E-49E1C1FB61A3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840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2013"/>
            <a:ext cx="10515600" cy="653778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Таблица Дислокация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45790"/>
            <a:ext cx="10515600" cy="56221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Основная рабочая форма состоящая из нескольких блоков: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Список вагонов на слежении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Содержит список вагонов находящихся на оперативном слежении. Информация о вагоне и его дислокации отображена в 36 ячейках таблицы, в т.ч. текущая дислокация, маршрут, груз, даты отправления и расчетного прибытия, простой в пути, отправитель, получатель, собственник и другое. Набор колонок настраиваемый (зависит от полноты получаемых данных). Для каждого вагона/контейнера указываются флаги состояния. По всем колонкам есть возможность поиска, отбора и сортировки.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создания групп вагонов позволяет контролировать и выгружать дислокацию по интересующим вас направлениям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 вагоне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Содержит вспомогательные ячейки для привязки вагона к Клиенту, Примечание – для записи пометок к вагону, вывод краткой справки о характеристике вагона.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 перевозке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Имеет 3 кнопки: «Маршрут на карте» - отображает маршрут вагона на Яндекс-картах, «История» - история дислокации вагона с обновлением каждый час,  и  «Рейс» - история рейсов вагона за 90 суток.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Флаги состояния – для контроля состояния вагонов по простою и выходу в Нерабочий парк (НРП).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Над таблицей Дислокация кнопки функций: Выгрузить в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Поставить либо Снять вагон/контейнер на слежение и обновить дислокацию.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86DFDB0-E196-4D50-9CA7-A0D2E8A92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Программа Модуль Слежения 2.0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02E5554-00E6-4554-A290-8252C9DA4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407-CD9A-4EB8-AB3E-49E1C1FB61A3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38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4290C-D315-4ADB-BC61-BC43B14A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859" y="339958"/>
            <a:ext cx="10515600" cy="56605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 помощи флагов состояния осуществляется отбор по контролю выхода вагона из сети РЖД в НРП или по контролю за сверхнормативным простоем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6760DDC-8D13-4874-BC7E-9F7EFD7F1E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59" y="906011"/>
            <a:ext cx="10515600" cy="5352246"/>
          </a:xfr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CFA188C-746C-4E97-BAB9-20C0082E7310}"/>
              </a:ext>
            </a:extLst>
          </p:cNvPr>
          <p:cNvSpPr txBox="1">
            <a:spLocks/>
          </p:cNvSpPr>
          <p:nvPr/>
        </p:nvSpPr>
        <p:spPr>
          <a:xfrm>
            <a:off x="615859" y="6235016"/>
            <a:ext cx="10515600" cy="365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Таблица Дислокация. Отбор вагонов в НРП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0076472-F0A8-4D22-82A3-AEC1C7E92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03157"/>
            <a:ext cx="4114800" cy="365125"/>
          </a:xfrm>
        </p:spPr>
        <p:txBody>
          <a:bodyPr/>
          <a:lstStyle/>
          <a:p>
            <a:r>
              <a:rPr lang="ru-RU" dirty="0"/>
              <a:t>Программа Модуль Слежения 2.0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55E460A-9A6A-407D-BF89-59E5EFBE1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407-CD9A-4EB8-AB3E-49E1C1FB61A3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095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936" y="280344"/>
            <a:ext cx="10515600" cy="41274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Движение вагона можно посмотреть на карте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D9FC5CE6-8E63-47B4-9010-96489F4AD8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36" y="693088"/>
            <a:ext cx="11198127" cy="5590115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A4F65EB-75A2-4683-9E0D-6F83B98A3AC5}"/>
              </a:ext>
            </a:extLst>
          </p:cNvPr>
          <p:cNvSpPr/>
          <p:nvPr/>
        </p:nvSpPr>
        <p:spPr>
          <a:xfrm>
            <a:off x="496936" y="6239102"/>
            <a:ext cx="111981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Таблица Дислокация. Маршрут вагона на карте</a:t>
            </a:r>
            <a:endParaRPr lang="ru-RU" sz="160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614F096-FFBC-405B-AA8F-B70593C28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92875"/>
            <a:ext cx="4114800" cy="365125"/>
          </a:xfrm>
        </p:spPr>
        <p:txBody>
          <a:bodyPr/>
          <a:lstStyle/>
          <a:p>
            <a:r>
              <a:rPr lang="ru-RU" dirty="0"/>
              <a:t>Программа Модуль Слежения 2.0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C364BC-8D55-4AED-B88A-F9E8985A2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2B407-CD9A-4EB8-AB3E-49E1C1FB61A3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38062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2248</TotalTime>
  <Words>2452</Words>
  <Application>Microsoft Office PowerPoint</Application>
  <PresentationFormat>Широкоэкранный</PresentationFormat>
  <Paragraphs>200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Тема Office</vt:lpstr>
      <vt:lpstr>Программа  Модуль Слежения 2.0</vt:lpstr>
      <vt:lpstr>О компании</vt:lpstr>
      <vt:lpstr>Презентация PowerPoint</vt:lpstr>
      <vt:lpstr>Функционал Программы Модуль Слежения 2.0:</vt:lpstr>
      <vt:lpstr>Назначение, возможности и описание Программы Модуль Слежения 2.0:</vt:lpstr>
      <vt:lpstr>Рабочий стол программы, в котором отображается текущая дислокация. Таблица интерактивная, поиск, отбор и группировка формируются через активные ячейки</vt:lpstr>
      <vt:lpstr>Таблица Дислокация</vt:lpstr>
      <vt:lpstr>При помощи флагов состояния осуществляется отбор по контролю выхода вагона из сети РЖД в НРП или по контролю за сверхнормативным простоем</vt:lpstr>
      <vt:lpstr>Движение вагона можно посмотреть на карте</vt:lpstr>
      <vt:lpstr>Рейсы вагона за 180 дней можно посмотреть, нажав на кнопку Рейсы</vt:lpstr>
      <vt:lpstr>Также все рейсы можно просмотреть в сводном отчете для всего парка «Оборот вагона», в котором отображено время простоя на станции назначения и время вагона в пути.</vt:lpstr>
      <vt:lpstr>Создание Клиента для настройки автоматической рассылки дислокации</vt:lpstr>
      <vt:lpstr>Просмотреть и выбрать Отчет из предлагаемого списка для отправки клиенту можно на закладке Отчеты</vt:lpstr>
      <vt:lpstr>Рассылка отчетов</vt:lpstr>
      <vt:lpstr>Отчет 13.2. Дислокация вагона с историей (30 суток).</vt:lpstr>
      <vt:lpstr>Ведомость Справка о ремонтах необходима для контроля попадания вагона в НРП и за ремонтом вагонов. Заменяет Справку о ремонтах №2653. Отчет формируется по дате причисления вагона в НРП (нерабочий парк), при этом программа группирует предыдущие неисправности вагона за последние 90 суток.</vt:lpstr>
      <vt:lpstr>Сводный отчет. Утренняя сводка</vt:lpstr>
      <vt:lpstr>При помощи функции Запросить Справку можно выбрать и заказать необходимую Справку</vt:lpstr>
      <vt:lpstr>При помощи отчета Подход вагонов под погрузку/выгрузку можно контролировать очередность погрузки или выгрузки вагонов по собственникам</vt:lpstr>
      <vt:lpstr>Постановка/снятие вагона/контейнера на слежение. Выбор Типа слежения «Рейсовое» автоматически снимает контейнер со слежения на следующий день после прибытия на станцию назначения</vt:lpstr>
      <vt:lpstr>Вагоны на слежение можно ставить с указанием даты постановки и снятия, а также можно указать частоту получения дислокации, если ежедневная не нужна. Программа в автоматическом режиме будет ставить и снимать вагоны до даты полного снятия с дислокации.</vt:lpstr>
      <vt:lpstr>Для подбора ближайшего вагона под погрузку можно указать станцию планируемой погрузки, указать радиус поиска (до 500 км), программа отобразит все ближайшие вагоны, находящиеся в районе поиска.</vt:lpstr>
      <vt:lpstr>Другие возможности программы</vt:lpstr>
      <vt:lpstr>Блок Ремонты Вагонов</vt:lpstr>
      <vt:lpstr>Начальная страница Ремонтов вагонов показывает ремонты в онлайн режиме</vt:lpstr>
      <vt:lpstr>Онлайн контроль начала и окончания ремонта вагонов.</vt:lpstr>
      <vt:lpstr>Запрос и выгрузка Справки 2730 (Узлы и детали тележек).</vt:lpstr>
      <vt:lpstr>Для анализа произведенного ремонта Форма сравнения Справок позволяет сопоставлять параметры узлов деталей тележек до и после ремонта, контролировать замены деталей</vt:lpstr>
      <vt:lpstr>Модуль Статистика РЖД отгрузок</vt:lpstr>
      <vt:lpstr>Сводный отчет Статистики РЖД отгрузок можно сформировать по заданным параметрам и выгрузить к себе на рабочий стол для дальнейшей работы с отчетом.</vt:lpstr>
      <vt:lpstr>Для поиска обратной загрузки можно воспользоваться отчетом Поиск груза или грузоотправителя: </vt:lpstr>
      <vt:lpstr>Для проверки стоимости, поиска оптимального направления, а также в альтернативу расчетным ЖД программам можно воспользоваться Справочником ЖД Тарифы </vt:lpstr>
      <vt:lpstr>В случае недостаточной информации предложенных отчетов, можно запросить Администратора для получения индивидуального отчета через форму Запроса статистики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SKA</dc:creator>
  <cp:lastModifiedBy>Oleg Kotoyants</cp:lastModifiedBy>
  <cp:revision>135</cp:revision>
  <dcterms:created xsi:type="dcterms:W3CDTF">2018-11-09T13:42:22Z</dcterms:created>
  <dcterms:modified xsi:type="dcterms:W3CDTF">2020-06-17T13:28:58Z</dcterms:modified>
</cp:coreProperties>
</file>